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256" r:id="rId2"/>
    <p:sldId id="259" r:id="rId3"/>
    <p:sldId id="260" r:id="rId4"/>
    <p:sldId id="305" r:id="rId5"/>
    <p:sldId id="306" r:id="rId6"/>
    <p:sldId id="307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0" r:id="rId15"/>
    <p:sldId id="267" r:id="rId16"/>
    <p:sldId id="288" r:id="rId17"/>
    <p:sldId id="297" r:id="rId18"/>
    <p:sldId id="298" r:id="rId19"/>
    <p:sldId id="299" r:id="rId20"/>
    <p:sldId id="289" r:id="rId21"/>
    <p:sldId id="300" r:id="rId22"/>
    <p:sldId id="301" r:id="rId23"/>
    <p:sldId id="302" r:id="rId24"/>
    <p:sldId id="303" r:id="rId25"/>
    <p:sldId id="304" r:id="rId26"/>
    <p:sldId id="268" r:id="rId27"/>
    <p:sldId id="272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282" r:id="rId36"/>
    <p:sldId id="281" r:id="rId37"/>
    <p:sldId id="283" r:id="rId38"/>
    <p:sldId id="284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8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delIM\Downloads\top_h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5593584"/>
        <c:axId val="1625592496"/>
      </c:barChart>
      <c:catAx>
        <c:axId val="16255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625592496"/>
        <c:crosses val="autoZero"/>
        <c:auto val="1"/>
        <c:lblAlgn val="ctr"/>
        <c:lblOffset val="100"/>
        <c:noMultiLvlLbl val="0"/>
      </c:catAx>
      <c:valAx>
        <c:axId val="16255924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625593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493A6B2-B61B-4395-B6B2-5FE497E7FED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51444B7-3D5A-46D7-B1CB-89CAF3A3527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AB375BC-22C9-483B-95B0-3B11EAEABAF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[top_hits.xlsx]Sheet1!$A$10:$C$10</c:f>
              <c:strCache>
                <c:ptCount val="3"/>
                <c:pt idx="0">
                  <c:v>AD</c:v>
                </c:pt>
                <c:pt idx="1">
                  <c:v>AR</c:v>
                </c:pt>
                <c:pt idx="2">
                  <c:v>Others/Unknown</c:v>
                </c:pt>
              </c:strCache>
            </c:strRef>
          </c:cat>
          <c:val>
            <c:numRef>
              <c:f>[top_hits.xlsx]Sheet1!$A$11:$C$11</c:f>
              <c:numCache>
                <c:formatCode>0.00</c:formatCode>
                <c:ptCount val="3"/>
                <c:pt idx="0">
                  <c:v>40.681906237892292</c:v>
                </c:pt>
                <c:pt idx="1">
                  <c:v>71.395348837209298</c:v>
                </c:pt>
                <c:pt idx="2">
                  <c:v>25.94142259414226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5596848"/>
        <c:axId val="1625591408"/>
      </c:barChart>
      <c:catAx>
        <c:axId val="16255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591408"/>
        <c:crosses val="autoZero"/>
        <c:auto val="1"/>
        <c:lblAlgn val="ctr"/>
        <c:lblOffset val="100"/>
        <c:noMultiLvlLbl val="0"/>
      </c:catAx>
      <c:valAx>
        <c:axId val="16255914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62559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8488-4166-446D-A14F-C2F05D490619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470418-9AA2-494A-98EC-6ABF7A85BF5F}">
      <dgm:prSet phldrT="[Text]"/>
      <dgm:spPr/>
      <dgm:t>
        <a:bodyPr/>
        <a:lstStyle/>
        <a:p>
          <a:pPr algn="ctr"/>
          <a:r>
            <a:rPr lang="en-US" b="1" dirty="0" err="1" smtClean="0"/>
            <a:t>ClinVar</a:t>
          </a:r>
          <a:r>
            <a:rPr lang="en-US" dirty="0" smtClean="0"/>
            <a:t> pathogenic variants (</a:t>
          </a:r>
          <a:r>
            <a:rPr kumimoji="0"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43,236</a:t>
          </a:r>
          <a:r>
            <a:rPr lang="en-US" dirty="0" smtClean="0"/>
            <a:t>)</a:t>
          </a:r>
          <a:endParaRPr lang="en-US" dirty="0"/>
        </a:p>
      </dgm:t>
    </dgm:pt>
    <dgm:pt modelId="{DF8CF788-85A7-4132-A837-899D7DC869A0}" type="parTrans" cxnId="{35265DF9-42A7-4ABA-B599-C454AB0926E5}">
      <dgm:prSet/>
      <dgm:spPr/>
      <dgm:t>
        <a:bodyPr/>
        <a:lstStyle/>
        <a:p>
          <a:endParaRPr lang="en-US"/>
        </a:p>
      </dgm:t>
    </dgm:pt>
    <dgm:pt modelId="{34745911-D183-404A-9EA7-C6D59D4F321F}" type="sibTrans" cxnId="{35265DF9-42A7-4ABA-B599-C454AB0926E5}">
      <dgm:prSet/>
      <dgm:spPr/>
      <dgm:t>
        <a:bodyPr/>
        <a:lstStyle/>
        <a:p>
          <a:endParaRPr lang="en-US"/>
        </a:p>
      </dgm:t>
    </dgm:pt>
    <dgm:pt modelId="{5678ECF0-10A0-4E8B-90C9-5F768C13317F}">
      <dgm:prSet phldrT="[Text]"/>
      <dgm:spPr/>
      <dgm:t>
        <a:bodyPr/>
        <a:lstStyle/>
        <a:p>
          <a:r>
            <a:rPr lang="en-US" dirty="0" smtClean="0"/>
            <a:t>-</a:t>
          </a:r>
          <a:r>
            <a:rPr lang="en-US" baseline="0" dirty="0" smtClean="0"/>
            <a:t> 50% simulated pathogenic disease-non-causing variants</a:t>
          </a:r>
        </a:p>
        <a:p>
          <a:r>
            <a:rPr lang="en-US" baseline="0" dirty="0" smtClean="0"/>
            <a:t>- 50% </a:t>
          </a:r>
          <a:r>
            <a:rPr lang="en-US" b="1" dirty="0" err="1" smtClean="0"/>
            <a:t>ClinVar</a:t>
          </a:r>
          <a:r>
            <a:rPr lang="en-US" dirty="0" smtClean="0"/>
            <a:t>  </a:t>
          </a:r>
          <a:r>
            <a:rPr lang="en-US" baseline="0" dirty="0" smtClean="0"/>
            <a:t>benign variants</a:t>
          </a:r>
        </a:p>
        <a:p>
          <a:r>
            <a:rPr lang="en-US" baseline="0" dirty="0" smtClean="0"/>
            <a:t>Total </a:t>
          </a:r>
          <a:r>
            <a:rPr lang="en-US" dirty="0" smtClean="0"/>
            <a:t>(</a:t>
          </a:r>
          <a:r>
            <a:rPr kumimoji="0"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43,236</a:t>
          </a:r>
          <a:r>
            <a:rPr lang="en-US" dirty="0" smtClean="0"/>
            <a:t>)</a:t>
          </a:r>
          <a:endParaRPr lang="en-US" dirty="0"/>
        </a:p>
      </dgm:t>
    </dgm:pt>
    <dgm:pt modelId="{3816C68C-09E6-4EE9-9765-5E82D0235368}" type="parTrans" cxnId="{0BD9C644-C0DF-4785-898B-B9EB19E1B06D}">
      <dgm:prSet/>
      <dgm:spPr/>
      <dgm:t>
        <a:bodyPr/>
        <a:lstStyle/>
        <a:p>
          <a:endParaRPr lang="en-US"/>
        </a:p>
      </dgm:t>
    </dgm:pt>
    <dgm:pt modelId="{B8484F7C-BE23-410C-AB51-15A26A88ABB6}" type="sibTrans" cxnId="{0BD9C644-C0DF-4785-898B-B9EB19E1B06D}">
      <dgm:prSet/>
      <dgm:spPr/>
      <dgm:t>
        <a:bodyPr/>
        <a:lstStyle/>
        <a:p>
          <a:endParaRPr lang="en-US"/>
        </a:p>
      </dgm:t>
    </dgm:pt>
    <dgm:pt modelId="{BC617890-3B3A-4E85-9949-48EBB53FC7A5}" type="pres">
      <dgm:prSet presAssocID="{7D2A8488-4166-446D-A14F-C2F05D49061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40D41-8678-4EFE-997C-A62121E196C9}" type="pres">
      <dgm:prSet presAssocID="{38470418-9AA2-494A-98EC-6ABF7A85BF5F}" presName="upArrow" presStyleLbl="node1" presStyleIdx="0" presStyleCnt="2"/>
      <dgm:spPr>
        <a:solidFill>
          <a:srgbClr val="92D050"/>
        </a:solidFill>
      </dgm:spPr>
    </dgm:pt>
    <dgm:pt modelId="{47A3B8A1-A336-4A0B-BEBE-4C681115921E}" type="pres">
      <dgm:prSet presAssocID="{38470418-9AA2-494A-98EC-6ABF7A85BF5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5C166-A4A7-46BE-BA21-F9112FCD4FB6}" type="pres">
      <dgm:prSet presAssocID="{5678ECF0-10A0-4E8B-90C9-5F768C13317F}" presName="downArrow" presStyleLbl="node1" presStyleIdx="1" presStyleCnt="2"/>
      <dgm:spPr>
        <a:solidFill>
          <a:srgbClr val="FF0000"/>
        </a:solidFill>
      </dgm:spPr>
    </dgm:pt>
    <dgm:pt modelId="{59B1CD17-DAFA-4BAC-92E4-901EA8928F74}" type="pres">
      <dgm:prSet presAssocID="{5678ECF0-10A0-4E8B-90C9-5F768C13317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65DF9-42A7-4ABA-B599-C454AB0926E5}" srcId="{7D2A8488-4166-446D-A14F-C2F05D490619}" destId="{38470418-9AA2-494A-98EC-6ABF7A85BF5F}" srcOrd="0" destOrd="0" parTransId="{DF8CF788-85A7-4132-A837-899D7DC869A0}" sibTransId="{34745911-D183-404A-9EA7-C6D59D4F321F}"/>
    <dgm:cxn modelId="{0BD9C644-C0DF-4785-898B-B9EB19E1B06D}" srcId="{7D2A8488-4166-446D-A14F-C2F05D490619}" destId="{5678ECF0-10A0-4E8B-90C9-5F768C13317F}" srcOrd="1" destOrd="0" parTransId="{3816C68C-09E6-4EE9-9765-5E82D0235368}" sibTransId="{B8484F7C-BE23-410C-AB51-15A26A88ABB6}"/>
    <dgm:cxn modelId="{9E50A800-8830-4C9A-A2C4-036BAE6E1E6B}" type="presOf" srcId="{5678ECF0-10A0-4E8B-90C9-5F768C13317F}" destId="{59B1CD17-DAFA-4BAC-92E4-901EA8928F74}" srcOrd="0" destOrd="0" presId="urn:microsoft.com/office/officeart/2005/8/layout/arrow4"/>
    <dgm:cxn modelId="{68C49A91-8D28-43B0-8E92-7DAE146A9465}" type="presOf" srcId="{7D2A8488-4166-446D-A14F-C2F05D490619}" destId="{BC617890-3B3A-4E85-9949-48EBB53FC7A5}" srcOrd="0" destOrd="0" presId="urn:microsoft.com/office/officeart/2005/8/layout/arrow4"/>
    <dgm:cxn modelId="{F21911E3-CF68-4119-8AB3-A22EBB19983B}" type="presOf" srcId="{38470418-9AA2-494A-98EC-6ABF7A85BF5F}" destId="{47A3B8A1-A336-4A0B-BEBE-4C681115921E}" srcOrd="0" destOrd="0" presId="urn:microsoft.com/office/officeart/2005/8/layout/arrow4"/>
    <dgm:cxn modelId="{A73E798B-A99F-43CE-A588-57EB877FC74D}" type="presParOf" srcId="{BC617890-3B3A-4E85-9949-48EBB53FC7A5}" destId="{94440D41-8678-4EFE-997C-A62121E196C9}" srcOrd="0" destOrd="0" presId="urn:microsoft.com/office/officeart/2005/8/layout/arrow4"/>
    <dgm:cxn modelId="{D1900851-735A-4CBA-B137-F2F84FC5E2C6}" type="presParOf" srcId="{BC617890-3B3A-4E85-9949-48EBB53FC7A5}" destId="{47A3B8A1-A336-4A0B-BEBE-4C681115921E}" srcOrd="1" destOrd="0" presId="urn:microsoft.com/office/officeart/2005/8/layout/arrow4"/>
    <dgm:cxn modelId="{DA63A4A7-06C8-4E9D-8BEF-34F379958C32}" type="presParOf" srcId="{BC617890-3B3A-4E85-9949-48EBB53FC7A5}" destId="{BC95C166-A4A7-46BE-BA21-F9112FCD4FB6}" srcOrd="2" destOrd="0" presId="urn:microsoft.com/office/officeart/2005/8/layout/arrow4"/>
    <dgm:cxn modelId="{99EA09C8-03B4-4E21-BA5E-2E01E02DB777}" type="presParOf" srcId="{BC617890-3B3A-4E85-9949-48EBB53FC7A5}" destId="{59B1CD17-DAFA-4BAC-92E4-901EA8928F7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40D41-8678-4EFE-997C-A62121E196C9}">
      <dsp:nvSpPr>
        <dsp:cNvPr id="0" name=""/>
        <dsp:cNvSpPr/>
      </dsp:nvSpPr>
      <dsp:spPr>
        <a:xfrm>
          <a:off x="4400" y="0"/>
          <a:ext cx="2640330" cy="2279904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3B8A1-A336-4A0B-BEBE-4C681115921E}">
      <dsp:nvSpPr>
        <dsp:cNvPr id="0" name=""/>
        <dsp:cNvSpPr/>
      </dsp:nvSpPr>
      <dsp:spPr>
        <a:xfrm>
          <a:off x="2723940" y="0"/>
          <a:ext cx="4480560" cy="22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ClinVar</a:t>
          </a:r>
          <a:r>
            <a:rPr lang="en-US" sz="2800" kern="1200" dirty="0" smtClean="0"/>
            <a:t> pathogenic variants (</a:t>
          </a:r>
          <a:r>
            <a:rPr kumimoji="0" lang="en-US" sz="2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43,236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2723940" y="0"/>
        <a:ext cx="4480560" cy="2279904"/>
      </dsp:txXfrm>
    </dsp:sp>
    <dsp:sp modelId="{BC95C166-A4A7-46BE-BA21-F9112FCD4FB6}">
      <dsp:nvSpPr>
        <dsp:cNvPr id="0" name=""/>
        <dsp:cNvSpPr/>
      </dsp:nvSpPr>
      <dsp:spPr>
        <a:xfrm>
          <a:off x="796499" y="2469896"/>
          <a:ext cx="2640330" cy="2279904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1CD17-DAFA-4BAC-92E4-901EA8928F74}">
      <dsp:nvSpPr>
        <dsp:cNvPr id="0" name=""/>
        <dsp:cNvSpPr/>
      </dsp:nvSpPr>
      <dsp:spPr>
        <a:xfrm>
          <a:off x="3516039" y="2469896"/>
          <a:ext cx="4480560" cy="227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</a:t>
          </a:r>
          <a:r>
            <a:rPr lang="en-US" sz="2800" kern="1200" baseline="0" dirty="0" smtClean="0"/>
            <a:t> 50% simulated pathogenic disease-non-causing variants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- 50% </a:t>
          </a:r>
          <a:r>
            <a:rPr lang="en-US" sz="2800" b="1" kern="1200" dirty="0" err="1" smtClean="0"/>
            <a:t>ClinVar</a:t>
          </a:r>
          <a:r>
            <a:rPr lang="en-US" sz="2800" kern="1200" dirty="0" smtClean="0"/>
            <a:t>  </a:t>
          </a:r>
          <a:r>
            <a:rPr lang="en-US" sz="2800" kern="1200" baseline="0" dirty="0" smtClean="0"/>
            <a:t>benign variants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Total </a:t>
          </a:r>
          <a:r>
            <a:rPr lang="en-US" sz="2800" kern="1200" dirty="0" smtClean="0"/>
            <a:t>(</a:t>
          </a:r>
          <a:r>
            <a:rPr kumimoji="0" lang="en-US" sz="2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43,236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3516039" y="2469896"/>
        <a:ext cx="4480560" cy="227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BFDC-2535-4A6A-93B9-F01528D5651D}" type="datetimeFigureOut">
              <a:rPr lang="en-US" smtClean="0"/>
              <a:pPr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EAE-0ADE-45E5-8833-DDF09EB64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0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FEAE-0ADE-45E5-8833-DDF09EB64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FEAE-0ADE-45E5-8833-DDF09EB64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FEAE-0ADE-45E5-8833-DDF09EB64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6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FB09-E54B-45D8-8DF4-51863C3D99E6}" type="datetime1">
              <a:rPr lang="en-US" smtClean="0"/>
              <a:t>9/4/2016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8918-F361-4CE2-995C-CC6DEF703C35}" type="datetime1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F803-926C-4509-A011-9771DAD0C786}" type="datetime1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0110-FCF1-4BEF-A091-EA9001A883B5}" type="datetime1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F61E-57ED-47B2-841E-21BD10D4229E}" type="datetime1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D45C-FF54-4FBF-9204-64D8845A9804}" type="datetime1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0DDA-3C81-4E77-9419-D80254DBDA4E}" type="datetime1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B07A-4A07-4857-AE7B-A06F78665620}" type="datetime1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EB37-A5C0-42D2-B7B8-2109821DB6D3}" type="datetime1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9E97-F410-431C-846A-5B6161EB8F12}" type="datetime1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50B2-DB61-4DD7-B9A7-7EE5E3E6C8A4}" type="datetime1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7E267B-3559-4AA0-B8B0-2CFE7BAB1E50}" type="datetime1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Needles in stacks of needles: finding disease-causal variants in a wealth of genomic data. Nature reviews. Genetics, Vol. 12, No. 9. (18 September 2011), pp. 628-640, doi:10.1038/nrg3046 by Gregory M. Cooper, Jay Shendure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io-ontology-research-group/phenomenet-v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c.kaust.edu.sa/onto/pvp/data.tar.gz" TargetMode="External"/><Relationship Id="rId2" Type="http://schemas.openxmlformats.org/officeDocument/2006/relationships/hyperlink" Target="https://github.com/bio-ontology-research-group/phenomenet-vp/releases/download/v1.0/phenomenet-vp-1.0.zi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c.kaust.edu.sa/onto/pvp/generate.sh" TargetMode="External"/><Relationship Id="rId2" Type="http://schemas.openxmlformats.org/officeDocument/2006/relationships/hyperlink" Target="http://krishna.gs.washington.edu/download/CADD/v1.3/whole_genome_SNVs_inclAnno.tsv.g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bcl.ics.uci.edu/public_data/DANN/data/DANN_whole_genome_SNVs.tsv.bgz.tbi" TargetMode="External"/><Relationship Id="rId5" Type="http://schemas.openxmlformats.org/officeDocument/2006/relationships/hyperlink" Target="https://cbcl.ics.uci.edu/public_data/DANN/data/DANN_whole_genome_SNVs.tsv.bgz" TargetMode="External"/><Relationship Id="rId4" Type="http://schemas.openxmlformats.org/officeDocument/2006/relationships/hyperlink" Target="http://www.htslib.org/doc/tabix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vcftools.github.io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Imane</a:t>
            </a:r>
            <a:r>
              <a:rPr lang="en-US" dirty="0" smtClean="0"/>
              <a:t> </a:t>
            </a:r>
            <a:r>
              <a:rPr lang="en-US" dirty="0" err="1" smtClean="0"/>
              <a:t>Boudellioua</a:t>
            </a:r>
            <a:endParaRPr lang="en-US" dirty="0" smtClean="0"/>
          </a:p>
          <a:p>
            <a:r>
              <a:rPr lang="en-US" dirty="0" smtClean="0"/>
              <a:t>King Abdullah University of Science and Technology</a:t>
            </a:r>
          </a:p>
          <a:p>
            <a:r>
              <a:rPr lang="en-US" dirty="0" smtClean="0"/>
              <a:t>Imene.boudellioua@kaust.edu.sa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ontologies in the analysis of personal genome data</a:t>
            </a:r>
          </a:p>
        </p:txBody>
      </p:sp>
    </p:spTree>
    <p:extLst>
      <p:ext uri="{BB962C8B-B14F-4D97-AF65-F5344CB8AC3E}">
        <p14:creationId xmlns:p14="http://schemas.microsoft.com/office/powerpoint/2010/main" val="9186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More sophisticated methods..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Combined Annotation–Dependent Depletion </a:t>
            </a:r>
            <a:r>
              <a:rPr lang="en-US" b="1" dirty="0" smtClean="0">
                <a:solidFill>
                  <a:schemeClr val="accent1"/>
                </a:solidFill>
              </a:rPr>
              <a:t>CADD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Kircher</a:t>
            </a:r>
            <a:r>
              <a:rPr lang="en-US" dirty="0" smtClean="0"/>
              <a:t> et al.,2014]</a:t>
            </a:r>
          </a:p>
          <a:p>
            <a:r>
              <a:rPr lang="en-US" dirty="0" smtClean="0"/>
              <a:t>A trained SVM classifier over 1K features associated with known </a:t>
            </a:r>
            <a:r>
              <a:rPr lang="en-US" dirty="0" err="1" smtClean="0"/>
              <a:t>pathegenic</a:t>
            </a:r>
            <a:r>
              <a:rPr lang="en-US" dirty="0" smtClean="0"/>
              <a:t> variants (functional annotations, scores from SIFT, </a:t>
            </a:r>
            <a:r>
              <a:rPr lang="en-US" dirty="0" err="1" smtClean="0"/>
              <a:t>PolyPhen</a:t>
            </a:r>
            <a:r>
              <a:rPr lang="en-US" dirty="0" smtClean="0"/>
              <a:t>, GERP++, etc)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Another method, </a:t>
            </a:r>
            <a:r>
              <a:rPr lang="en-US" b="1" dirty="0" smtClean="0">
                <a:solidFill>
                  <a:schemeClr val="accent1"/>
                </a:solidFill>
              </a:rPr>
              <a:t>DANN</a:t>
            </a:r>
            <a:r>
              <a:rPr lang="en-US" dirty="0" smtClean="0"/>
              <a:t> [Quang1 et al.,2014]</a:t>
            </a:r>
          </a:p>
          <a:p>
            <a:r>
              <a:rPr lang="en-US" dirty="0" smtClean="0"/>
              <a:t>A trained deep neural network classifier on the </a:t>
            </a:r>
            <a:r>
              <a:rPr lang="en-US" u="sng" dirty="0" smtClean="0"/>
              <a:t>same features and training data as CADD</a:t>
            </a:r>
          </a:p>
          <a:p>
            <a:r>
              <a:rPr lang="en-US" dirty="0" smtClean="0"/>
              <a:t>Outperformed CADD!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 promising approach..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Adding model organisms into the mix!</a:t>
            </a:r>
          </a:p>
          <a:p>
            <a:r>
              <a:rPr lang="en-US" dirty="0" smtClean="0"/>
              <a:t>Computational phenotype analysis:</a:t>
            </a:r>
          </a:p>
          <a:p>
            <a:pPr lvl="1"/>
            <a:r>
              <a:rPr lang="en-US" dirty="0" smtClean="0"/>
              <a:t>To exploit phenotype-genotype associations observed in humans and model organisms</a:t>
            </a:r>
          </a:p>
          <a:p>
            <a:pPr lvl="1"/>
            <a:r>
              <a:rPr lang="en-US" u="sng" dirty="0" smtClean="0">
                <a:solidFill>
                  <a:schemeClr val="accent1"/>
                </a:solidFill>
              </a:rPr>
              <a:t>Phenotypic similarity </a:t>
            </a:r>
            <a:r>
              <a:rPr lang="en-US" dirty="0" smtClean="0"/>
              <a:t>of a patients phenotypes to known diseases and characterized non-human disease models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To prioritize disease-causing variants.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Existing Tools:</a:t>
            </a:r>
          </a:p>
          <a:p>
            <a:pPr lvl="1"/>
            <a:r>
              <a:rPr lang="en-US" b="1" dirty="0" err="1"/>
              <a:t>PhenomeNet</a:t>
            </a:r>
            <a:r>
              <a:rPr lang="en-US" dirty="0"/>
              <a:t> [</a:t>
            </a:r>
            <a:r>
              <a:rPr lang="en-US" dirty="0" err="1"/>
              <a:t>Hoehndorf</a:t>
            </a:r>
            <a:r>
              <a:rPr lang="en-US" dirty="0"/>
              <a:t> et al., 2011</a:t>
            </a:r>
            <a:r>
              <a:rPr lang="en-US" dirty="0" smtClean="0"/>
              <a:t>]</a:t>
            </a:r>
          </a:p>
          <a:p>
            <a:pPr lvl="1"/>
            <a:r>
              <a:rPr lang="en-US" b="1" dirty="0" err="1"/>
              <a:t>Extasy</a:t>
            </a:r>
            <a:r>
              <a:rPr lang="en-US" dirty="0"/>
              <a:t> [</a:t>
            </a:r>
            <a:r>
              <a:rPr lang="en-US" dirty="0" err="1"/>
              <a:t>Sifrim</a:t>
            </a:r>
            <a:r>
              <a:rPr lang="en-US" dirty="0"/>
              <a:t> et al.,2013</a:t>
            </a:r>
            <a:r>
              <a:rPr lang="en-US" dirty="0" smtClean="0"/>
              <a:t>]</a:t>
            </a:r>
            <a:endParaRPr lang="en-US" b="1" dirty="0" smtClean="0"/>
          </a:p>
          <a:p>
            <a:pPr lvl="1"/>
            <a:r>
              <a:rPr lang="en-US" b="1" dirty="0" err="1" smtClean="0"/>
              <a:t>Exomiser</a:t>
            </a:r>
            <a:r>
              <a:rPr lang="en-US" dirty="0" smtClean="0"/>
              <a:t> [Robinson et al., 2014]</a:t>
            </a:r>
          </a:p>
          <a:p>
            <a:pPr lvl="1"/>
            <a:r>
              <a:rPr lang="en-US" b="1" dirty="0" err="1" smtClean="0"/>
              <a:t>Phevor</a:t>
            </a:r>
            <a:r>
              <a:rPr lang="en-US" b="1" dirty="0" smtClean="0"/>
              <a:t> </a:t>
            </a:r>
            <a:r>
              <a:rPr lang="en-US" dirty="0" smtClean="0"/>
              <a:t>[Singleton et al., 2014]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PhenomeNET</a:t>
            </a:r>
            <a:r>
              <a:rPr lang="en-US" dirty="0" smtClean="0">
                <a:solidFill>
                  <a:schemeClr val="accent1"/>
                </a:solidFill>
              </a:rPr>
              <a:t>-VP (PVP)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phenotype-driven method for the prioritization of disease-causative variants in </a:t>
            </a:r>
            <a:r>
              <a:rPr lang="en-US" b="1" dirty="0" smtClean="0">
                <a:solidFill>
                  <a:schemeClr val="accent1"/>
                </a:solidFill>
              </a:rPr>
              <a:t>both WES and WGS data</a:t>
            </a:r>
          </a:p>
          <a:p>
            <a:r>
              <a:rPr lang="en-US" dirty="0" smtClean="0"/>
              <a:t>Incorporates </a:t>
            </a:r>
            <a:r>
              <a:rPr lang="en-US" b="1" dirty="0" err="1" smtClean="0">
                <a:solidFill>
                  <a:schemeClr val="accent1"/>
                </a:solidFill>
              </a:rPr>
              <a:t>PhenomeNET</a:t>
            </a:r>
            <a:r>
              <a:rPr lang="en-US" dirty="0" smtClean="0"/>
              <a:t> ontology for cross-species phenotypic similarity (human, mouse, </a:t>
            </a:r>
            <a:r>
              <a:rPr lang="en-US" dirty="0" err="1" smtClean="0"/>
              <a:t>zebrafish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 trained random forest classifier to score variants for prioritization.</a:t>
            </a:r>
          </a:p>
          <a:p>
            <a:r>
              <a:rPr lang="en-US" dirty="0" smtClean="0"/>
              <a:t>Scores SNPs, and </a:t>
            </a:r>
            <a:r>
              <a:rPr lang="en-US" dirty="0" err="1" smtClean="0"/>
              <a:t>indels</a:t>
            </a:r>
            <a:endParaRPr lang="en-US" dirty="0" smtClean="0"/>
          </a:p>
          <a:p>
            <a:r>
              <a:rPr lang="en-US" dirty="0" smtClean="0"/>
              <a:t>Combines two sets of features:</a:t>
            </a:r>
          </a:p>
          <a:p>
            <a:pPr lvl="1"/>
            <a:r>
              <a:rPr lang="en-US" dirty="0" smtClean="0"/>
              <a:t>Molecular information </a:t>
            </a:r>
            <a:r>
              <a:rPr lang="en-US" dirty="0" smtClean="0">
                <a:sym typeface="Wingdings" pitchFamily="2" charset="2"/>
              </a:rPr>
              <a:t> assess variants’</a:t>
            </a:r>
            <a:r>
              <a:rPr lang="en-US" dirty="0" smtClean="0"/>
              <a:t> </a:t>
            </a:r>
            <a:r>
              <a:rPr lang="en-US" dirty="0" err="1" smtClean="0"/>
              <a:t>pathogenicity</a:t>
            </a:r>
            <a:endParaRPr lang="en-US" dirty="0" smtClean="0"/>
          </a:p>
          <a:p>
            <a:pPr lvl="1"/>
            <a:r>
              <a:rPr lang="en-US" dirty="0" smtClean="0"/>
              <a:t>Phenotypic information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determine variants’ causality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Training data design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1610128"/>
              </p:ext>
            </p:extLst>
          </p:nvPr>
        </p:nvGraphicFramePr>
        <p:xfrm>
          <a:off x="762000" y="1447800"/>
          <a:ext cx="80010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Features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Each variant is represented by </a:t>
            </a:r>
            <a:r>
              <a:rPr lang="en-US" b="1" dirty="0" smtClean="0">
                <a:solidFill>
                  <a:schemeClr val="accent1"/>
                </a:solidFill>
              </a:rPr>
              <a:t>60 features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54  binary </a:t>
            </a:r>
            <a:r>
              <a:rPr lang="en-US" b="1" dirty="0" smtClean="0">
                <a:solidFill>
                  <a:schemeClr val="accent1"/>
                </a:solidFill>
              </a:rPr>
              <a:t>high-level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phenotypes</a:t>
            </a:r>
            <a:r>
              <a:rPr lang="en-US" b="1" dirty="0" smtClean="0"/>
              <a:t> </a:t>
            </a:r>
            <a:r>
              <a:rPr lang="en-US" dirty="0" smtClean="0"/>
              <a:t>from HP and MP </a:t>
            </a:r>
          </a:p>
          <a:p>
            <a:pPr lvl="1"/>
            <a:r>
              <a:rPr lang="en-US" dirty="0" smtClean="0"/>
              <a:t> Disease </a:t>
            </a:r>
            <a:r>
              <a:rPr lang="en-US" b="1" dirty="0" smtClean="0">
                <a:solidFill>
                  <a:schemeClr val="accent1"/>
                </a:solidFill>
              </a:rPr>
              <a:t>Inheritance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mode</a:t>
            </a:r>
            <a:r>
              <a:rPr lang="en-US" b="1" dirty="0" smtClean="0"/>
              <a:t> </a:t>
            </a:r>
            <a:r>
              <a:rPr lang="en-US" dirty="0" smtClean="0"/>
              <a:t>associated with variant (Dominant, Recessive, X-linked, and Others)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CADD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DANN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1"/>
                </a:solidFill>
              </a:rPr>
              <a:t>GWAVA</a:t>
            </a:r>
            <a:r>
              <a:rPr lang="en-US" dirty="0" smtClean="0"/>
              <a:t> scores</a:t>
            </a:r>
          </a:p>
          <a:p>
            <a:pPr lvl="1"/>
            <a:r>
              <a:rPr lang="en-US" dirty="0" smtClean="0"/>
              <a:t>Phenotype </a:t>
            </a:r>
            <a:r>
              <a:rPr lang="en-US" b="1" dirty="0" smtClean="0">
                <a:solidFill>
                  <a:schemeClr val="accent1"/>
                </a:solidFill>
              </a:rPr>
              <a:t>similarity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score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Genotype</a:t>
            </a:r>
            <a:r>
              <a:rPr lang="en-US" dirty="0" smtClean="0"/>
              <a:t> (homozygote or heterozygote)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84497" y="2075036"/>
            <a:ext cx="1084212" cy="650527"/>
          </a:xfrm>
          <a:custGeom>
            <a:avLst/>
            <a:gdLst>
              <a:gd name="connsiteX0" fmla="*/ 0 w 1084212"/>
              <a:gd name="connsiteY0" fmla="*/ 65053 h 650527"/>
              <a:gd name="connsiteX1" fmla="*/ 19054 w 1084212"/>
              <a:gd name="connsiteY1" fmla="*/ 19054 h 650527"/>
              <a:gd name="connsiteX2" fmla="*/ 65053 w 1084212"/>
              <a:gd name="connsiteY2" fmla="*/ 0 h 650527"/>
              <a:gd name="connsiteX3" fmla="*/ 1019159 w 1084212"/>
              <a:gd name="connsiteY3" fmla="*/ 0 h 650527"/>
              <a:gd name="connsiteX4" fmla="*/ 1065158 w 1084212"/>
              <a:gd name="connsiteY4" fmla="*/ 19054 h 650527"/>
              <a:gd name="connsiteX5" fmla="*/ 1084212 w 1084212"/>
              <a:gd name="connsiteY5" fmla="*/ 65053 h 650527"/>
              <a:gd name="connsiteX6" fmla="*/ 1084212 w 1084212"/>
              <a:gd name="connsiteY6" fmla="*/ 585474 h 650527"/>
              <a:gd name="connsiteX7" fmla="*/ 1065158 w 1084212"/>
              <a:gd name="connsiteY7" fmla="*/ 631473 h 650527"/>
              <a:gd name="connsiteX8" fmla="*/ 1019159 w 1084212"/>
              <a:gd name="connsiteY8" fmla="*/ 650527 h 650527"/>
              <a:gd name="connsiteX9" fmla="*/ 65053 w 1084212"/>
              <a:gd name="connsiteY9" fmla="*/ 650527 h 650527"/>
              <a:gd name="connsiteX10" fmla="*/ 19054 w 1084212"/>
              <a:gd name="connsiteY10" fmla="*/ 631473 h 650527"/>
              <a:gd name="connsiteX11" fmla="*/ 0 w 1084212"/>
              <a:gd name="connsiteY11" fmla="*/ 585474 h 650527"/>
              <a:gd name="connsiteX12" fmla="*/ 0 w 1084212"/>
              <a:gd name="connsiteY12" fmla="*/ 65053 h 65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4212" h="650527">
                <a:moveTo>
                  <a:pt x="0" y="65053"/>
                </a:moveTo>
                <a:cubicBezTo>
                  <a:pt x="0" y="47800"/>
                  <a:pt x="6854" y="31253"/>
                  <a:pt x="19054" y="19054"/>
                </a:cubicBezTo>
                <a:cubicBezTo>
                  <a:pt x="31254" y="6854"/>
                  <a:pt x="47800" y="0"/>
                  <a:pt x="65053" y="0"/>
                </a:cubicBezTo>
                <a:lnTo>
                  <a:pt x="1019159" y="0"/>
                </a:lnTo>
                <a:cubicBezTo>
                  <a:pt x="1036412" y="0"/>
                  <a:pt x="1052959" y="6854"/>
                  <a:pt x="1065158" y="19054"/>
                </a:cubicBezTo>
                <a:cubicBezTo>
                  <a:pt x="1077358" y="31254"/>
                  <a:pt x="1084212" y="47800"/>
                  <a:pt x="1084212" y="65053"/>
                </a:cubicBezTo>
                <a:lnTo>
                  <a:pt x="1084212" y="585474"/>
                </a:lnTo>
                <a:cubicBezTo>
                  <a:pt x="1084212" y="602727"/>
                  <a:pt x="1077358" y="619274"/>
                  <a:pt x="1065158" y="631473"/>
                </a:cubicBezTo>
                <a:cubicBezTo>
                  <a:pt x="1052958" y="643673"/>
                  <a:pt x="1036412" y="650527"/>
                  <a:pt x="1019159" y="650527"/>
                </a:cubicBezTo>
                <a:lnTo>
                  <a:pt x="65053" y="650527"/>
                </a:lnTo>
                <a:cubicBezTo>
                  <a:pt x="47800" y="650527"/>
                  <a:pt x="31253" y="643673"/>
                  <a:pt x="19054" y="631473"/>
                </a:cubicBezTo>
                <a:cubicBezTo>
                  <a:pt x="6854" y="619273"/>
                  <a:pt x="0" y="602727"/>
                  <a:pt x="0" y="585474"/>
                </a:cubicBezTo>
                <a:lnTo>
                  <a:pt x="0" y="65053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3" tIns="72393" rIns="72393" bIns="723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2602110" cy="650527"/>
            <a:chOff x="384497" y="2075036"/>
            <a:chExt cx="2602110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/>
                <a:t>Preprocssing</a:t>
              </a:r>
              <a:endParaRPr lang="en-US" sz="1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Rectangular Callout 2"/>
          <p:cNvSpPr/>
          <p:nvPr/>
        </p:nvSpPr>
        <p:spPr>
          <a:xfrm>
            <a:off x="1219200" y="3505200"/>
            <a:ext cx="4648200" cy="762000"/>
          </a:xfrm>
          <a:prstGeom prst="wedgeRectCallout">
            <a:avLst>
              <a:gd name="adj1" fmla="val -23228"/>
              <a:gd name="adj2" fmla="val -1533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Split variants (multiple alleles, multiple disease)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Design training set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28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4120008" cy="650527"/>
            <a:chOff x="384497" y="2075036"/>
            <a:chExt cx="4120008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2743200" y="3505200"/>
            <a:ext cx="5334000" cy="1066800"/>
          </a:xfrm>
          <a:prstGeom prst="wedgeRectCallout">
            <a:avLst>
              <a:gd name="adj1" fmla="val -26162"/>
              <a:gd name="adj2" fmla="val -1240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Pathogenicity scores (CADD, DANN, GWAVA)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Phenotype similarity score of variant-associated gene to OMIM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level phenotypes from HP and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OMIM ID inheritance mode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7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637906" cy="650527"/>
            <a:chOff x="384497" y="2075036"/>
            <a:chExt cx="5637906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4267200" y="3505200"/>
            <a:ext cx="4191000" cy="685800"/>
          </a:xfrm>
          <a:prstGeom prst="wedgeRectCallout">
            <a:avLst>
              <a:gd name="adj1" fmla="val -21630"/>
              <a:gd name="adj2" fmla="val -1665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60 Features (pathogenicity scores + phenotype score + GT + HLP + inheritance mode)</a:t>
            </a:r>
          </a:p>
        </p:txBody>
      </p:sp>
    </p:spTree>
    <p:extLst>
      <p:ext uri="{BB962C8B-B14F-4D97-AF65-F5344CB8AC3E}">
        <p14:creationId xmlns:p14="http://schemas.microsoft.com/office/powerpoint/2010/main" val="3332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19" name="Rectangular Callout 18"/>
          <p:cNvSpPr/>
          <p:nvPr/>
        </p:nvSpPr>
        <p:spPr>
          <a:xfrm>
            <a:off x="4796481" y="3673160"/>
            <a:ext cx="4191000" cy="452735"/>
          </a:xfrm>
          <a:prstGeom prst="wedgeRectCallout">
            <a:avLst>
              <a:gd name="adj1" fmla="val 17879"/>
              <a:gd name="adj2" fmla="val -1640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Random forest classifier trained by WEKA</a:t>
            </a:r>
          </a:p>
        </p:txBody>
      </p:sp>
    </p:spTree>
    <p:extLst>
      <p:ext uri="{BB962C8B-B14F-4D97-AF65-F5344CB8AC3E}">
        <p14:creationId xmlns:p14="http://schemas.microsoft.com/office/powerpoint/2010/main" val="22695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NGS and personalized medicine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3429000" cy="4572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Sequencing cost is dropping faster than expected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What to do with the massive amount of genomic data?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computational tools for genome analysis: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Better diagnosis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Effective treatment</a:t>
            </a:r>
          </a:p>
          <a:p>
            <a:endParaRPr lang="en-US" dirty="0"/>
          </a:p>
        </p:txBody>
      </p:sp>
      <p:pic>
        <p:nvPicPr>
          <p:cNvPr id="10" name="Picture 2" descr="https://www.genome.gov/images/content/costpergenome2015_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9" y="1752600"/>
            <a:ext cx="518160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3966865"/>
            <a:ext cx="8763000" cy="151953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Prediction Phase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https://image.freepik.com/free-icon/vcf-file-format-variant_318-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914400" cy="914400"/>
          </a:xfrm>
          <a:prstGeom prst="rect">
            <a:avLst/>
          </a:prstGeom>
          <a:noFill/>
        </p:spPr>
      </p:pic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cxnSp>
        <p:nvCxnSpPr>
          <p:cNvPr id="44" name="Elbow Connector 43"/>
          <p:cNvCxnSpPr/>
          <p:nvPr/>
        </p:nvCxnSpPr>
        <p:spPr>
          <a:xfrm rot="5400000">
            <a:off x="6705600" y="3276600"/>
            <a:ext cx="1066800" cy="7620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5308" y="3238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Trained model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Phenotypes or OMIM ID</a:t>
            </a:r>
          </a:p>
          <a:p>
            <a:r>
              <a:rPr lang="en-US" sz="1400" b="1" dirty="0" smtClean="0"/>
              <a:t>+ Inheritance mode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045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4218324"/>
            <a:ext cx="1386839" cy="640080"/>
            <a:chOff x="1630680" y="4218324"/>
            <a:chExt cx="1386839" cy="640080"/>
          </a:xfrm>
        </p:grpSpPr>
        <p:sp>
          <p:nvSpPr>
            <p:cNvPr id="17" name="Freeform 16"/>
            <p:cNvSpPr/>
            <p:nvPr/>
          </p:nvSpPr>
          <p:spPr>
            <a:xfrm>
              <a:off x="163068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5072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1558"/>
                <a:satOff val="-8706"/>
                <a:lumOff val="3216"/>
                <a:alphaOff val="0"/>
              </a:schemeClr>
            </a:fillRef>
            <a:effectRef idx="0">
              <a:schemeClr val="accent2">
                <a:hueOff val="381558"/>
                <a:satOff val="-8706"/>
                <a:lumOff val="3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3966865"/>
            <a:ext cx="8763000" cy="151953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Prediction Phase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https://image.freepik.com/free-icon/vcf-file-format-variant_318-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914400" cy="914400"/>
          </a:xfrm>
          <a:prstGeom prst="rect">
            <a:avLst/>
          </a:prstGeom>
          <a:noFill/>
        </p:spPr>
      </p:pic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cxnSp>
        <p:nvCxnSpPr>
          <p:cNvPr id="44" name="Elbow Connector 43"/>
          <p:cNvCxnSpPr/>
          <p:nvPr/>
        </p:nvCxnSpPr>
        <p:spPr>
          <a:xfrm rot="5400000">
            <a:off x="6705600" y="3276600"/>
            <a:ext cx="1066800" cy="7620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5308" y="3238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Trained model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1524000" y="5627607"/>
            <a:ext cx="4648200" cy="762000"/>
          </a:xfrm>
          <a:prstGeom prst="wedgeRectCallout">
            <a:avLst>
              <a:gd name="adj1" fmla="val -25355"/>
              <a:gd name="adj2" fmla="val -1501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Remove CNVs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Remove variants with </a:t>
            </a:r>
            <a:r>
              <a:rPr lang="en-US" sz="1600" b="1" dirty="0"/>
              <a:t>missing</a:t>
            </a:r>
            <a:r>
              <a:rPr lang="en-US" sz="1600" dirty="0"/>
              <a:t> allele in the GT </a:t>
            </a:r>
            <a:r>
              <a:rPr lang="en-US" sz="1600" dirty="0" smtClean="0"/>
              <a:t>field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Phenotypes or OMIM ID</a:t>
            </a:r>
          </a:p>
          <a:p>
            <a:r>
              <a:rPr lang="en-US" sz="1400" b="1" dirty="0" smtClean="0"/>
              <a:t>+ Inheritance mode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01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4218324"/>
            <a:ext cx="2880359" cy="640080"/>
            <a:chOff x="1630680" y="4218324"/>
            <a:chExt cx="2880359" cy="640080"/>
          </a:xfrm>
        </p:grpSpPr>
        <p:sp>
          <p:nvSpPr>
            <p:cNvPr id="17" name="Freeform 16"/>
            <p:cNvSpPr/>
            <p:nvPr/>
          </p:nvSpPr>
          <p:spPr>
            <a:xfrm>
              <a:off x="163068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5072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1558"/>
                <a:satOff val="-8706"/>
                <a:lumOff val="3216"/>
                <a:alphaOff val="0"/>
              </a:schemeClr>
            </a:fillRef>
            <a:effectRef idx="0">
              <a:schemeClr val="accent2">
                <a:hueOff val="381558"/>
                <a:satOff val="-8706"/>
                <a:lumOff val="3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2420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424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63116"/>
                <a:satOff val="-17411"/>
                <a:lumOff val="6432"/>
                <a:alphaOff val="0"/>
              </a:schemeClr>
            </a:fillRef>
            <a:effectRef idx="0">
              <a:schemeClr val="accent2">
                <a:hueOff val="763116"/>
                <a:satOff val="-17411"/>
                <a:lumOff val="6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3966865"/>
            <a:ext cx="8763000" cy="151953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Prediction Phase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https://image.freepik.com/free-icon/vcf-file-format-variant_318-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914400" cy="9144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48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Phenotypes or OMIM ID</a:t>
            </a:r>
          </a:p>
          <a:p>
            <a:r>
              <a:rPr lang="en-US" sz="1400" b="1" dirty="0" smtClean="0"/>
              <a:t>+ Inheritance mode</a:t>
            </a:r>
            <a:endParaRPr lang="en-US" sz="1400" b="1" dirty="0"/>
          </a:p>
        </p:txBody>
      </p:sp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cxnSp>
        <p:nvCxnSpPr>
          <p:cNvPr id="44" name="Elbow Connector 43"/>
          <p:cNvCxnSpPr/>
          <p:nvPr/>
        </p:nvCxnSpPr>
        <p:spPr>
          <a:xfrm rot="5400000">
            <a:off x="6705600" y="3276600"/>
            <a:ext cx="1066800" cy="7620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5308" y="3238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Trained model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2667000" y="5638800"/>
            <a:ext cx="6324600" cy="1066800"/>
          </a:xfrm>
          <a:prstGeom prst="wedgeRectCallout">
            <a:avLst>
              <a:gd name="adj1" fmla="val -30721"/>
              <a:gd name="adj2" fmla="val -1232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Pathogenicity scores (CADD, DANN, GWAVA)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Phenotype similarity score of variant-associated gene to OMIM ID/phenotypes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level phenotypes from HP and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Inheritance mode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53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4218324"/>
            <a:ext cx="4373879" cy="640080"/>
            <a:chOff x="1630680" y="4218324"/>
            <a:chExt cx="4373879" cy="640080"/>
          </a:xfrm>
        </p:grpSpPr>
        <p:sp>
          <p:nvSpPr>
            <p:cNvPr id="17" name="Freeform 16"/>
            <p:cNvSpPr/>
            <p:nvPr/>
          </p:nvSpPr>
          <p:spPr>
            <a:xfrm>
              <a:off x="163068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5072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1558"/>
                <a:satOff val="-8706"/>
                <a:lumOff val="3216"/>
                <a:alphaOff val="0"/>
              </a:schemeClr>
            </a:fillRef>
            <a:effectRef idx="0">
              <a:schemeClr val="accent2">
                <a:hueOff val="381558"/>
                <a:satOff val="-8706"/>
                <a:lumOff val="3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2420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424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63116"/>
                <a:satOff val="-17411"/>
                <a:lumOff val="6432"/>
                <a:alphaOff val="0"/>
              </a:schemeClr>
            </a:fillRef>
            <a:effectRef idx="0">
              <a:schemeClr val="accent2">
                <a:hueOff val="763116"/>
                <a:satOff val="-17411"/>
                <a:lumOff val="6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1772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3776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44674"/>
                <a:satOff val="-26117"/>
                <a:lumOff val="9647"/>
                <a:alphaOff val="0"/>
              </a:schemeClr>
            </a:fillRef>
            <a:effectRef idx="0">
              <a:schemeClr val="accent2">
                <a:hueOff val="1144674"/>
                <a:satOff val="-26117"/>
                <a:lumOff val="9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3966865"/>
            <a:ext cx="8763000" cy="151953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Prediction Phase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https://image.freepik.com/free-icon/vcf-file-format-variant_318-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914400" cy="914400"/>
          </a:xfrm>
          <a:prstGeom prst="rect">
            <a:avLst/>
          </a:prstGeom>
          <a:noFill/>
        </p:spPr>
      </p:pic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cxnSp>
        <p:nvCxnSpPr>
          <p:cNvPr id="44" name="Elbow Connector 43"/>
          <p:cNvCxnSpPr/>
          <p:nvPr/>
        </p:nvCxnSpPr>
        <p:spPr>
          <a:xfrm rot="5400000">
            <a:off x="6705600" y="3276600"/>
            <a:ext cx="1066800" cy="7620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5308" y="3238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Trained model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4236308" y="5638801"/>
            <a:ext cx="4191000" cy="685800"/>
          </a:xfrm>
          <a:prstGeom prst="wedgeRectCallout">
            <a:avLst>
              <a:gd name="adj1" fmla="val -21630"/>
              <a:gd name="adj2" fmla="val -1665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60 Features (pathogenicity scores + phenotype score + GT + HLP + inheritance mode)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Phenotypes or OMIM ID</a:t>
            </a:r>
          </a:p>
          <a:p>
            <a:r>
              <a:rPr lang="en-US" sz="1400" b="1" dirty="0" smtClean="0"/>
              <a:t>+ Inheritance mode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004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4218324"/>
            <a:ext cx="5867398" cy="640080"/>
            <a:chOff x="1630680" y="4218324"/>
            <a:chExt cx="5867398" cy="640080"/>
          </a:xfrm>
        </p:grpSpPr>
        <p:sp>
          <p:nvSpPr>
            <p:cNvPr id="17" name="Freeform 16"/>
            <p:cNvSpPr/>
            <p:nvPr/>
          </p:nvSpPr>
          <p:spPr>
            <a:xfrm>
              <a:off x="163068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5072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1558"/>
                <a:satOff val="-8706"/>
                <a:lumOff val="3216"/>
                <a:alphaOff val="0"/>
              </a:schemeClr>
            </a:fillRef>
            <a:effectRef idx="0">
              <a:schemeClr val="accent2">
                <a:hueOff val="381558"/>
                <a:satOff val="-8706"/>
                <a:lumOff val="3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2420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424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63116"/>
                <a:satOff val="-17411"/>
                <a:lumOff val="6432"/>
                <a:alphaOff val="0"/>
              </a:schemeClr>
            </a:fillRef>
            <a:effectRef idx="0">
              <a:schemeClr val="accent2">
                <a:hueOff val="763116"/>
                <a:satOff val="-17411"/>
                <a:lumOff val="6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1772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3776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44674"/>
                <a:satOff val="-26117"/>
                <a:lumOff val="9647"/>
                <a:alphaOff val="0"/>
              </a:schemeClr>
            </a:fillRef>
            <a:effectRef idx="0">
              <a:schemeClr val="accent2">
                <a:hueOff val="1144674"/>
                <a:satOff val="-26117"/>
                <a:lumOff val="9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11239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31279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26232"/>
                <a:satOff val="-34822"/>
                <a:lumOff val="12863"/>
                <a:alphaOff val="0"/>
              </a:schemeClr>
            </a:fillRef>
            <a:effectRef idx="0">
              <a:schemeClr val="accent2">
                <a:hueOff val="1526232"/>
                <a:satOff val="-34822"/>
                <a:lumOff val="12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Classification</a:t>
              </a:r>
              <a:endParaRPr lang="en-US" sz="14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3966865"/>
            <a:ext cx="8763000" cy="151953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Prediction Phase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https://image.freepik.com/free-icon/vcf-file-format-variant_318-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914400" cy="914400"/>
          </a:xfrm>
          <a:prstGeom prst="rect">
            <a:avLst/>
          </a:prstGeom>
          <a:noFill/>
        </p:spPr>
      </p:pic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cxnSp>
        <p:nvCxnSpPr>
          <p:cNvPr id="44" name="Elbow Connector 43"/>
          <p:cNvCxnSpPr/>
          <p:nvPr/>
        </p:nvCxnSpPr>
        <p:spPr>
          <a:xfrm rot="5400000">
            <a:off x="6705600" y="3276600"/>
            <a:ext cx="1066800" cy="7620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5308" y="3238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Trained model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Phenotypes or OMIM ID</a:t>
            </a:r>
          </a:p>
          <a:p>
            <a:r>
              <a:rPr lang="en-US" sz="1400" b="1" dirty="0" smtClean="0"/>
              <a:t>+ Inheritance mode</a:t>
            </a:r>
            <a:endParaRPr lang="en-US" sz="1400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4800600" y="5766730"/>
            <a:ext cx="4191000" cy="685800"/>
          </a:xfrm>
          <a:prstGeom prst="wedgeRectCallout">
            <a:avLst>
              <a:gd name="adj1" fmla="val -795"/>
              <a:gd name="adj2" fmla="val -1845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 trained model to get prediction scores for each variant</a:t>
            </a:r>
          </a:p>
        </p:txBody>
      </p:sp>
    </p:spTree>
    <p:extLst>
      <p:ext uri="{BB962C8B-B14F-4D97-AF65-F5344CB8AC3E}">
        <p14:creationId xmlns:p14="http://schemas.microsoft.com/office/powerpoint/2010/main" val="17200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497" y="2075036"/>
            <a:ext cx="5976181" cy="650527"/>
            <a:chOff x="384497" y="2075036"/>
            <a:chExt cx="5976181" cy="650527"/>
          </a:xfrm>
        </p:grpSpPr>
        <p:sp>
          <p:nvSpPr>
            <p:cNvPr id="31" name="Freeform 30"/>
            <p:cNvSpPr/>
            <p:nvPr/>
          </p:nvSpPr>
          <p:spPr>
            <a:xfrm>
              <a:off x="384497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77131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02395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095029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5930"/>
                <a:satOff val="-14509"/>
                <a:lumOff val="5360"/>
                <a:alphaOff val="0"/>
              </a:schemeClr>
            </a:fillRef>
            <a:effectRef idx="0">
              <a:schemeClr val="accent2">
                <a:hueOff val="635930"/>
                <a:satOff val="-14509"/>
                <a:lumOff val="53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420293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2927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71860"/>
                <a:satOff val="-29019"/>
                <a:lumOff val="10719"/>
                <a:alphaOff val="0"/>
              </a:schemeClr>
            </a:fillRef>
            <a:effectRef idx="0">
              <a:schemeClr val="accent2">
                <a:hueOff val="1271860"/>
                <a:satOff val="-29019"/>
                <a:lumOff val="10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38191" y="2075036"/>
              <a:ext cx="1084212" cy="650527"/>
            </a:xfrm>
            <a:custGeom>
              <a:avLst/>
              <a:gdLst>
                <a:gd name="connsiteX0" fmla="*/ 0 w 1084212"/>
                <a:gd name="connsiteY0" fmla="*/ 65053 h 650527"/>
                <a:gd name="connsiteX1" fmla="*/ 19054 w 1084212"/>
                <a:gd name="connsiteY1" fmla="*/ 19054 h 650527"/>
                <a:gd name="connsiteX2" fmla="*/ 65053 w 1084212"/>
                <a:gd name="connsiteY2" fmla="*/ 0 h 650527"/>
                <a:gd name="connsiteX3" fmla="*/ 1019159 w 1084212"/>
                <a:gd name="connsiteY3" fmla="*/ 0 h 650527"/>
                <a:gd name="connsiteX4" fmla="*/ 1065158 w 1084212"/>
                <a:gd name="connsiteY4" fmla="*/ 19054 h 650527"/>
                <a:gd name="connsiteX5" fmla="*/ 1084212 w 1084212"/>
                <a:gd name="connsiteY5" fmla="*/ 65053 h 650527"/>
                <a:gd name="connsiteX6" fmla="*/ 1084212 w 1084212"/>
                <a:gd name="connsiteY6" fmla="*/ 585474 h 650527"/>
                <a:gd name="connsiteX7" fmla="*/ 1065158 w 1084212"/>
                <a:gd name="connsiteY7" fmla="*/ 631473 h 650527"/>
                <a:gd name="connsiteX8" fmla="*/ 1019159 w 1084212"/>
                <a:gd name="connsiteY8" fmla="*/ 650527 h 650527"/>
                <a:gd name="connsiteX9" fmla="*/ 65053 w 1084212"/>
                <a:gd name="connsiteY9" fmla="*/ 650527 h 650527"/>
                <a:gd name="connsiteX10" fmla="*/ 19054 w 1084212"/>
                <a:gd name="connsiteY10" fmla="*/ 631473 h 650527"/>
                <a:gd name="connsiteX11" fmla="*/ 0 w 1084212"/>
                <a:gd name="connsiteY11" fmla="*/ 585474 h 650527"/>
                <a:gd name="connsiteX12" fmla="*/ 0 w 1084212"/>
                <a:gd name="connsiteY12" fmla="*/ 65053 h 65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4212" h="650527">
                  <a:moveTo>
                    <a:pt x="0" y="65053"/>
                  </a:moveTo>
                  <a:cubicBezTo>
                    <a:pt x="0" y="47800"/>
                    <a:pt x="6854" y="31253"/>
                    <a:pt x="19054" y="19054"/>
                  </a:cubicBezTo>
                  <a:cubicBezTo>
                    <a:pt x="31254" y="6854"/>
                    <a:pt x="47800" y="0"/>
                    <a:pt x="65053" y="0"/>
                  </a:cubicBezTo>
                  <a:lnTo>
                    <a:pt x="1019159" y="0"/>
                  </a:lnTo>
                  <a:cubicBezTo>
                    <a:pt x="1036412" y="0"/>
                    <a:pt x="1052959" y="6854"/>
                    <a:pt x="1065158" y="19054"/>
                  </a:cubicBezTo>
                  <a:cubicBezTo>
                    <a:pt x="1077358" y="31254"/>
                    <a:pt x="1084212" y="47800"/>
                    <a:pt x="1084212" y="65053"/>
                  </a:cubicBezTo>
                  <a:lnTo>
                    <a:pt x="1084212" y="585474"/>
                  </a:lnTo>
                  <a:cubicBezTo>
                    <a:pt x="1084212" y="602727"/>
                    <a:pt x="1077358" y="619274"/>
                    <a:pt x="1065158" y="631473"/>
                  </a:cubicBezTo>
                  <a:cubicBezTo>
                    <a:pt x="1052958" y="643673"/>
                    <a:pt x="1036412" y="650527"/>
                    <a:pt x="1019159" y="650527"/>
                  </a:cubicBezTo>
                  <a:lnTo>
                    <a:pt x="65053" y="650527"/>
                  </a:lnTo>
                  <a:cubicBezTo>
                    <a:pt x="47800" y="650527"/>
                    <a:pt x="31253" y="643673"/>
                    <a:pt x="19054" y="631473"/>
                  </a:cubicBezTo>
                  <a:cubicBezTo>
                    <a:pt x="6854" y="619273"/>
                    <a:pt x="0" y="602727"/>
                    <a:pt x="0" y="585474"/>
                  </a:cubicBezTo>
                  <a:lnTo>
                    <a:pt x="0" y="650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3" tIns="72393" rIns="72393" bIns="723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30825" y="2265857"/>
              <a:ext cx="229853" cy="268884"/>
            </a:xfrm>
            <a:custGeom>
              <a:avLst/>
              <a:gdLst>
                <a:gd name="connsiteX0" fmla="*/ 0 w 229853"/>
                <a:gd name="connsiteY0" fmla="*/ 53777 h 268884"/>
                <a:gd name="connsiteX1" fmla="*/ 114927 w 229853"/>
                <a:gd name="connsiteY1" fmla="*/ 53777 h 268884"/>
                <a:gd name="connsiteX2" fmla="*/ 114927 w 229853"/>
                <a:gd name="connsiteY2" fmla="*/ 0 h 268884"/>
                <a:gd name="connsiteX3" fmla="*/ 229853 w 229853"/>
                <a:gd name="connsiteY3" fmla="*/ 134442 h 268884"/>
                <a:gd name="connsiteX4" fmla="*/ 114927 w 229853"/>
                <a:gd name="connsiteY4" fmla="*/ 268884 h 268884"/>
                <a:gd name="connsiteX5" fmla="*/ 114927 w 229853"/>
                <a:gd name="connsiteY5" fmla="*/ 215107 h 268884"/>
                <a:gd name="connsiteX6" fmla="*/ 0 w 229853"/>
                <a:gd name="connsiteY6" fmla="*/ 215107 h 268884"/>
                <a:gd name="connsiteX7" fmla="*/ 0 w 229853"/>
                <a:gd name="connsiteY7" fmla="*/ 53777 h 2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853" h="268884">
                  <a:moveTo>
                    <a:pt x="0" y="53777"/>
                  </a:moveTo>
                  <a:lnTo>
                    <a:pt x="114927" y="53777"/>
                  </a:lnTo>
                  <a:lnTo>
                    <a:pt x="114927" y="0"/>
                  </a:lnTo>
                  <a:lnTo>
                    <a:pt x="229853" y="134442"/>
                  </a:lnTo>
                  <a:lnTo>
                    <a:pt x="114927" y="268884"/>
                  </a:lnTo>
                  <a:lnTo>
                    <a:pt x="114927" y="215107"/>
                  </a:lnTo>
                  <a:lnTo>
                    <a:pt x="0" y="215107"/>
                  </a:lnTo>
                  <a:lnTo>
                    <a:pt x="0" y="53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77" rIns="68956" bIns="5377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295400"/>
            <a:ext cx="8763000" cy="1833265"/>
            <a:chOff x="228600" y="1367135"/>
            <a:chExt cx="8534400" cy="1833265"/>
          </a:xfrm>
        </p:grpSpPr>
        <p:sp>
          <p:nvSpPr>
            <p:cNvPr id="7" name="Rectangle 6"/>
            <p:cNvSpPr/>
            <p:nvPr/>
          </p:nvSpPr>
          <p:spPr>
            <a:xfrm>
              <a:off x="228600" y="1828800"/>
              <a:ext cx="8534400" cy="1371600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367135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Offline Training Phase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4218324"/>
            <a:ext cx="6200240" cy="640080"/>
            <a:chOff x="1630680" y="4218324"/>
            <a:chExt cx="6200240" cy="640080"/>
          </a:xfrm>
        </p:grpSpPr>
        <p:sp>
          <p:nvSpPr>
            <p:cNvPr id="17" name="Freeform 16"/>
            <p:cNvSpPr/>
            <p:nvPr/>
          </p:nvSpPr>
          <p:spPr>
            <a:xfrm>
              <a:off x="163068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5072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1558"/>
                <a:satOff val="-8706"/>
                <a:lumOff val="3216"/>
                <a:alphaOff val="0"/>
              </a:schemeClr>
            </a:fillRef>
            <a:effectRef idx="0">
              <a:schemeClr val="accent2">
                <a:hueOff val="381558"/>
                <a:satOff val="-8706"/>
                <a:lumOff val="3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Preprocessing</a:t>
              </a:r>
              <a:endParaRPr lang="en-US" sz="1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2420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76948"/>
                <a:satOff val="-10882"/>
                <a:lumOff val="4020"/>
                <a:alphaOff val="0"/>
              </a:schemeClr>
            </a:fillRef>
            <a:effectRef idx="0">
              <a:schemeClr val="accent2">
                <a:hueOff val="476948"/>
                <a:satOff val="-10882"/>
                <a:lumOff val="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424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63116"/>
                <a:satOff val="-17411"/>
                <a:lumOff val="6432"/>
                <a:alphaOff val="0"/>
              </a:schemeClr>
            </a:fillRef>
            <a:effectRef idx="0">
              <a:schemeClr val="accent2">
                <a:hueOff val="763116"/>
                <a:satOff val="-17411"/>
                <a:lumOff val="64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Variants Annotation</a:t>
              </a:r>
              <a:endParaRPr lang="en-US" sz="14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17720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0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37760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44674"/>
                <a:satOff val="-26117"/>
                <a:lumOff val="9647"/>
                <a:alphaOff val="0"/>
              </a:schemeClr>
            </a:fillRef>
            <a:effectRef idx="0">
              <a:schemeClr val="accent2">
                <a:hueOff val="1144674"/>
                <a:satOff val="-26117"/>
                <a:lumOff val="9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Feature Extraction</a:t>
              </a:r>
              <a:endParaRPr lang="en-US" sz="14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11239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30843"/>
                <a:satOff val="-32646"/>
                <a:lumOff val="12059"/>
                <a:alphaOff val="0"/>
              </a:schemeClr>
            </a:fillRef>
            <a:effectRef idx="0">
              <a:schemeClr val="accent2">
                <a:hueOff val="1430843"/>
                <a:satOff val="-32646"/>
                <a:lumOff val="1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31279" y="4218324"/>
              <a:ext cx="1066799" cy="640080"/>
            </a:xfrm>
            <a:custGeom>
              <a:avLst/>
              <a:gdLst>
                <a:gd name="connsiteX0" fmla="*/ 0 w 1066799"/>
                <a:gd name="connsiteY0" fmla="*/ 64008 h 640080"/>
                <a:gd name="connsiteX1" fmla="*/ 18748 w 1066799"/>
                <a:gd name="connsiteY1" fmla="*/ 18748 h 640080"/>
                <a:gd name="connsiteX2" fmla="*/ 64009 w 1066799"/>
                <a:gd name="connsiteY2" fmla="*/ 1 h 640080"/>
                <a:gd name="connsiteX3" fmla="*/ 1002791 w 1066799"/>
                <a:gd name="connsiteY3" fmla="*/ 0 h 640080"/>
                <a:gd name="connsiteX4" fmla="*/ 1048051 w 1066799"/>
                <a:gd name="connsiteY4" fmla="*/ 18748 h 640080"/>
                <a:gd name="connsiteX5" fmla="*/ 1066798 w 1066799"/>
                <a:gd name="connsiteY5" fmla="*/ 64009 h 640080"/>
                <a:gd name="connsiteX6" fmla="*/ 1066799 w 1066799"/>
                <a:gd name="connsiteY6" fmla="*/ 576072 h 640080"/>
                <a:gd name="connsiteX7" fmla="*/ 1048051 w 1066799"/>
                <a:gd name="connsiteY7" fmla="*/ 621333 h 640080"/>
                <a:gd name="connsiteX8" fmla="*/ 1002790 w 1066799"/>
                <a:gd name="connsiteY8" fmla="*/ 640080 h 640080"/>
                <a:gd name="connsiteX9" fmla="*/ 64008 w 1066799"/>
                <a:gd name="connsiteY9" fmla="*/ 640080 h 640080"/>
                <a:gd name="connsiteX10" fmla="*/ 18748 w 1066799"/>
                <a:gd name="connsiteY10" fmla="*/ 621332 h 640080"/>
                <a:gd name="connsiteX11" fmla="*/ 1 w 1066799"/>
                <a:gd name="connsiteY11" fmla="*/ 576071 h 640080"/>
                <a:gd name="connsiteX12" fmla="*/ 0 w 1066799"/>
                <a:gd name="connsiteY12" fmla="*/ 64008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99" h="640080">
                  <a:moveTo>
                    <a:pt x="0" y="64008"/>
                  </a:moveTo>
                  <a:cubicBezTo>
                    <a:pt x="0" y="47032"/>
                    <a:pt x="6744" y="30751"/>
                    <a:pt x="18748" y="18748"/>
                  </a:cubicBezTo>
                  <a:cubicBezTo>
                    <a:pt x="30752" y="6744"/>
                    <a:pt x="47033" y="1"/>
                    <a:pt x="64009" y="1"/>
                  </a:cubicBezTo>
                  <a:lnTo>
                    <a:pt x="1002791" y="0"/>
                  </a:lnTo>
                  <a:cubicBezTo>
                    <a:pt x="1019767" y="0"/>
                    <a:pt x="1036048" y="6744"/>
                    <a:pt x="1048051" y="18748"/>
                  </a:cubicBezTo>
                  <a:cubicBezTo>
                    <a:pt x="1060055" y="30752"/>
                    <a:pt x="1066798" y="47033"/>
                    <a:pt x="1066798" y="64009"/>
                  </a:cubicBezTo>
                  <a:cubicBezTo>
                    <a:pt x="1066798" y="234697"/>
                    <a:pt x="1066799" y="405384"/>
                    <a:pt x="1066799" y="576072"/>
                  </a:cubicBezTo>
                  <a:cubicBezTo>
                    <a:pt x="1066799" y="593048"/>
                    <a:pt x="1060055" y="609329"/>
                    <a:pt x="1048051" y="621333"/>
                  </a:cubicBezTo>
                  <a:cubicBezTo>
                    <a:pt x="1036047" y="633337"/>
                    <a:pt x="1019766" y="640081"/>
                    <a:pt x="1002790" y="640080"/>
                  </a:cubicBezTo>
                  <a:lnTo>
                    <a:pt x="64008" y="640080"/>
                  </a:lnTo>
                  <a:cubicBezTo>
                    <a:pt x="47032" y="640080"/>
                    <a:pt x="30751" y="633336"/>
                    <a:pt x="18748" y="621332"/>
                  </a:cubicBezTo>
                  <a:cubicBezTo>
                    <a:pt x="6744" y="609328"/>
                    <a:pt x="1" y="593047"/>
                    <a:pt x="1" y="576071"/>
                  </a:cubicBezTo>
                  <a:cubicBezTo>
                    <a:pt x="1" y="405383"/>
                    <a:pt x="0" y="234696"/>
                    <a:pt x="0" y="6400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26232"/>
                <a:satOff val="-34822"/>
                <a:lumOff val="12863"/>
                <a:alphaOff val="0"/>
              </a:schemeClr>
            </a:fillRef>
            <a:effectRef idx="0">
              <a:schemeClr val="accent2">
                <a:hueOff val="1526232"/>
                <a:satOff val="-34822"/>
                <a:lumOff val="12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87" tIns="72087" rIns="72087" bIns="720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Classification</a:t>
              </a:r>
              <a:endParaRPr lang="en-US" sz="14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604759" y="4406081"/>
              <a:ext cx="226161" cy="264566"/>
            </a:xfrm>
            <a:custGeom>
              <a:avLst/>
              <a:gdLst>
                <a:gd name="connsiteX0" fmla="*/ 0 w 226161"/>
                <a:gd name="connsiteY0" fmla="*/ 52913 h 264566"/>
                <a:gd name="connsiteX1" fmla="*/ 113081 w 226161"/>
                <a:gd name="connsiteY1" fmla="*/ 52913 h 264566"/>
                <a:gd name="connsiteX2" fmla="*/ 113081 w 226161"/>
                <a:gd name="connsiteY2" fmla="*/ 0 h 264566"/>
                <a:gd name="connsiteX3" fmla="*/ 226161 w 226161"/>
                <a:gd name="connsiteY3" fmla="*/ 132283 h 264566"/>
                <a:gd name="connsiteX4" fmla="*/ 113081 w 226161"/>
                <a:gd name="connsiteY4" fmla="*/ 264566 h 264566"/>
                <a:gd name="connsiteX5" fmla="*/ 113081 w 226161"/>
                <a:gd name="connsiteY5" fmla="*/ 211653 h 264566"/>
                <a:gd name="connsiteX6" fmla="*/ 0 w 226161"/>
                <a:gd name="connsiteY6" fmla="*/ 211653 h 264566"/>
                <a:gd name="connsiteX7" fmla="*/ 0 w 226161"/>
                <a:gd name="connsiteY7" fmla="*/ 52913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61" h="264566">
                  <a:moveTo>
                    <a:pt x="0" y="52913"/>
                  </a:moveTo>
                  <a:lnTo>
                    <a:pt x="113081" y="52913"/>
                  </a:lnTo>
                  <a:lnTo>
                    <a:pt x="113081" y="0"/>
                  </a:lnTo>
                  <a:lnTo>
                    <a:pt x="226161" y="132283"/>
                  </a:lnTo>
                  <a:lnTo>
                    <a:pt x="113081" y="264566"/>
                  </a:lnTo>
                  <a:lnTo>
                    <a:pt x="113081" y="211653"/>
                  </a:lnTo>
                  <a:lnTo>
                    <a:pt x="0" y="211653"/>
                  </a:lnTo>
                  <a:lnTo>
                    <a:pt x="0" y="5291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90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90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913" rIns="67848" bIns="5291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3966865"/>
            <a:ext cx="8763000" cy="151953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505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Prediction Phase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https://image.freepik.com/free-icon/vcf-file-format-variant_318-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914400" cy="914400"/>
          </a:xfrm>
          <a:prstGeom prst="rect">
            <a:avLst/>
          </a:prstGeom>
          <a:noFill/>
        </p:spPr>
      </p:pic>
      <p:pic>
        <p:nvPicPr>
          <p:cNvPr id="38916" name="Picture 4" descr="http://freeiconbox.com/icon/256/414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038600"/>
            <a:ext cx="1219200" cy="1219200"/>
          </a:xfrm>
          <a:prstGeom prst="rect">
            <a:avLst/>
          </a:prstGeom>
          <a:noFill/>
        </p:spPr>
      </p:pic>
      <p:pic>
        <p:nvPicPr>
          <p:cNvPr id="38920" name="Picture 8" descr="http://kawahara.ca/wp-content/uploads/randomFor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828800"/>
            <a:ext cx="1905000" cy="1129364"/>
          </a:xfrm>
          <a:prstGeom prst="rect">
            <a:avLst/>
          </a:prstGeom>
          <a:noFill/>
        </p:spPr>
      </p:pic>
      <p:cxnSp>
        <p:nvCxnSpPr>
          <p:cNvPr id="44" name="Elbow Connector 43"/>
          <p:cNvCxnSpPr/>
          <p:nvPr/>
        </p:nvCxnSpPr>
        <p:spPr>
          <a:xfrm rot="5400000">
            <a:off x="6705600" y="3276600"/>
            <a:ext cx="1066800" cy="7620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914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65308" y="3238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Trained model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 Phenotypes or OMIM ID</a:t>
            </a:r>
          </a:p>
          <a:p>
            <a:r>
              <a:rPr lang="en-US" sz="1400" b="1" dirty="0" smtClean="0"/>
              <a:t>+ Inheritance mode</a:t>
            </a:r>
            <a:endParaRPr lang="en-US" sz="1400" b="1" dirty="0"/>
          </a:p>
        </p:txBody>
      </p:sp>
      <p:sp>
        <p:nvSpPr>
          <p:cNvPr id="40" name="Rectangular Callout 39"/>
          <p:cNvSpPr/>
          <p:nvPr/>
        </p:nvSpPr>
        <p:spPr>
          <a:xfrm>
            <a:off x="4504505" y="5766730"/>
            <a:ext cx="4487095" cy="685800"/>
          </a:xfrm>
          <a:prstGeom prst="wedgeRectCallout">
            <a:avLst>
              <a:gd name="adj1" fmla="val 32031"/>
              <a:gd name="adj2" fmla="val -1364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Rank variants by sorting them in descending</a:t>
            </a:r>
            <a:r>
              <a:rPr lang="en-US" sz="1600" dirty="0"/>
              <a:t> </a:t>
            </a:r>
            <a:r>
              <a:rPr lang="en-US" sz="1600" dirty="0" smtClean="0"/>
              <a:t>order by prediction score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18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Evaluation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validation results on </a:t>
            </a:r>
            <a:r>
              <a:rPr lang="en-US" b="1" i="1" dirty="0" smtClean="0"/>
              <a:t>fully trained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Benchmarking:</a:t>
            </a:r>
          </a:p>
          <a:p>
            <a:pPr lvl="1"/>
            <a:r>
              <a:rPr lang="en-US" dirty="0" smtClean="0"/>
              <a:t>Train model on 80% data</a:t>
            </a:r>
          </a:p>
          <a:p>
            <a:pPr lvl="1"/>
            <a:r>
              <a:rPr lang="en-US" dirty="0" smtClean="0"/>
              <a:t>Create synthetic exomes with 20% holdout set (8746 exomes) using1000G Project WES data.</a:t>
            </a:r>
          </a:p>
          <a:p>
            <a:pPr lvl="1"/>
            <a:r>
              <a:rPr lang="en-US" dirty="0" smtClean="0"/>
              <a:t>Compare performance with </a:t>
            </a:r>
            <a:r>
              <a:rPr lang="en-US" dirty="0" err="1" smtClean="0"/>
              <a:t>Exomiser</a:t>
            </a:r>
            <a:r>
              <a:rPr lang="en-US" dirty="0" smtClean="0"/>
              <a:t>, CADD,  and DANN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133600"/>
          <a:ext cx="6096000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Precision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Recall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F-measure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ROC AUC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Evaluation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1506" name="Picture 2" descr="C:\Users\Amy\Desktop\f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1524000"/>
            <a:ext cx="4568825" cy="4321125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8512"/>
              </p:ext>
            </p:extLst>
          </p:nvPr>
        </p:nvGraphicFramePr>
        <p:xfrm>
          <a:off x="228600" y="2667000"/>
          <a:ext cx="4191000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86132"/>
                <a:gridCol w="1344283"/>
                <a:gridCol w="16605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hit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10 hits 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Exomiser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24.65%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58.56%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CADD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32.05%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DANN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26.69%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Phevor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18.02%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47.82%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PVP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45.82%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72.64%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Evaluation by Inheritance mode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73400"/>
              </p:ext>
            </p:extLst>
          </p:nvPr>
        </p:nvGraphicFramePr>
        <p:xfrm>
          <a:off x="1524000" y="1524000"/>
          <a:ext cx="6705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01143"/>
              </p:ext>
            </p:extLst>
          </p:nvPr>
        </p:nvGraphicFramePr>
        <p:xfrm>
          <a:off x="1524000" y="1600200"/>
          <a:ext cx="6705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Analysis of UK10K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 </a:t>
            </a:r>
            <a:r>
              <a:rPr lang="en-US" b="1" dirty="0" err="1" smtClean="0">
                <a:solidFill>
                  <a:schemeClr val="accent1"/>
                </a:solidFill>
              </a:rPr>
              <a:t>exomes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b="1" dirty="0" smtClean="0"/>
              <a:t>UK10K_RARE_THYROID</a:t>
            </a:r>
            <a:r>
              <a:rPr lang="en-US" dirty="0" smtClean="0"/>
              <a:t> study samples (EGA study ID: EGAS00001000131) with mutations confirmed by Sanger sequencing..</a:t>
            </a:r>
          </a:p>
          <a:p>
            <a:r>
              <a:rPr lang="en-US" dirty="0" smtClean="0"/>
              <a:t>Includes patients with:</a:t>
            </a:r>
          </a:p>
          <a:p>
            <a:pPr lvl="1"/>
            <a:r>
              <a:rPr lang="en-US" dirty="0" smtClean="0"/>
              <a:t>Congenital Hypothyroidism (CH) </a:t>
            </a:r>
          </a:p>
          <a:p>
            <a:pPr lvl="1"/>
            <a:r>
              <a:rPr lang="en-US" dirty="0" smtClean="0"/>
              <a:t>Resistance to Thyroid hormone (RTH)</a:t>
            </a:r>
          </a:p>
          <a:p>
            <a:r>
              <a:rPr lang="en-US" dirty="0" smtClean="0"/>
              <a:t>Shared phenotypes used: </a:t>
            </a:r>
          </a:p>
          <a:p>
            <a:pPr lvl="1"/>
            <a:r>
              <a:rPr lang="en-US" b="1" dirty="0" smtClean="0"/>
              <a:t>HP:0000821 </a:t>
            </a:r>
            <a:r>
              <a:rPr lang="en-US" b="1" dirty="0">
                <a:solidFill>
                  <a:schemeClr val="accent1"/>
                </a:solidFill>
              </a:rPr>
              <a:t>Hypothyroidism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/>
              <a:t>HP:0000851 </a:t>
            </a:r>
            <a:r>
              <a:rPr lang="en-US" b="1" dirty="0">
                <a:solidFill>
                  <a:schemeClr val="accent1"/>
                </a:solidFill>
              </a:rPr>
              <a:t>Congenital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hypothyroidism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/>
              <a:t>HP:0002925 </a:t>
            </a:r>
            <a:r>
              <a:rPr lang="en-US" b="1" dirty="0">
                <a:solidFill>
                  <a:schemeClr val="accent1"/>
                </a:solidFill>
              </a:rPr>
              <a:t>Thyroid-stimulating hormone excess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b="1" dirty="0" smtClean="0"/>
              <a:t>HP:0005990 </a:t>
            </a:r>
            <a:r>
              <a:rPr lang="en-US" b="1" dirty="0">
                <a:solidFill>
                  <a:schemeClr val="accent1"/>
                </a:solidFill>
              </a:rPr>
              <a:t>Thyroid hypoplasia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b="1" dirty="0" smtClean="0"/>
              <a:t>HP:0011791 </a:t>
            </a:r>
            <a:r>
              <a:rPr lang="en-US" b="1" dirty="0">
                <a:solidFill>
                  <a:schemeClr val="accent1"/>
                </a:solidFill>
              </a:rPr>
              <a:t>Inactivating thyroid-stimulating hormone receptor (TSHR) defect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PVP was run on all 19 exomes.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Human genetic variations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humans have 99.9 % identical DNA.</a:t>
            </a:r>
          </a:p>
          <a:p>
            <a:r>
              <a:rPr lang="en-US" dirty="0" smtClean="0"/>
              <a:t>0.1% of DNA difference is what makes us unique! 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  <a:sym typeface="Wingdings" pitchFamily="2" charset="2"/>
              </a:rPr>
              <a:t> Genetic variations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Different traits (skin color, height, hair color)</a:t>
            </a:r>
          </a:p>
          <a:p>
            <a:pPr lvl="1"/>
            <a:r>
              <a:rPr lang="en-US" dirty="0" smtClean="0"/>
              <a:t>Could lead to diseases.</a:t>
            </a:r>
          </a:p>
          <a:p>
            <a:pPr marL="32004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Challenge</a:t>
            </a:r>
            <a:r>
              <a:rPr lang="en-US" dirty="0" smtClean="0"/>
              <a:t>: Identify which genetic variant is causing a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Analysis of UK10K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Success rate with top </a:t>
            </a:r>
            <a:r>
              <a:rPr lang="en-US" b="1" dirty="0" smtClean="0"/>
              <a:t>hit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52.6% !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79784"/>
              </p:ext>
            </p:extLst>
          </p:nvPr>
        </p:nvGraphicFramePr>
        <p:xfrm>
          <a:off x="990600" y="1743075"/>
          <a:ext cx="7756706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Worksheet" r:id="rId3" imgW="6439067" imgH="3676595" progId="Excel.Sheet.12">
                  <p:embed/>
                </p:oleObj>
              </mc:Choice>
              <mc:Fallback>
                <p:oleObj name="Worksheet" r:id="rId3" imgW="6439067" imgH="3676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743075"/>
                        <a:ext cx="7756706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324600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Highlighted in yellow are variants reported in </a:t>
            </a:r>
            <a:r>
              <a:rPr lang="en-US" sz="1400" i="1" dirty="0" err="1" smtClean="0"/>
              <a:t>ClinVar</a:t>
            </a:r>
            <a:r>
              <a:rPr lang="en-US" sz="1400" i="1" dirty="0" smtClean="0"/>
              <a:t> as Pathogenic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Sounds good, where can I get PVP?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PVP is open source and freely available to use.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STEP 1:</a:t>
            </a:r>
          </a:p>
          <a:p>
            <a:pPr lvl="1">
              <a:buNone/>
            </a:pPr>
            <a:r>
              <a:rPr lang="en-US" dirty="0" smtClean="0"/>
              <a:t>Go to our </a:t>
            </a:r>
            <a:r>
              <a:rPr lang="en-US" dirty="0" err="1" smtClean="0"/>
              <a:t>GitHub</a:t>
            </a:r>
            <a:r>
              <a:rPr lang="en-US" dirty="0" smtClean="0"/>
              <a:t> page: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https://github.com/bio-ontology-research-group/phenomenet-vp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chemeClr val="accent1"/>
                </a:solidFill>
              </a:rPr>
              <a:t>STEP 2:</a:t>
            </a:r>
          </a:p>
          <a:p>
            <a:pPr lvl="1">
              <a:buNone/>
            </a:pPr>
            <a:r>
              <a:rPr lang="en-US" dirty="0" smtClean="0"/>
              <a:t>Check the software requirements:</a:t>
            </a:r>
          </a:p>
          <a:p>
            <a:pPr lvl="1"/>
            <a:r>
              <a:rPr lang="en-US" dirty="0" smtClean="0"/>
              <a:t>At least 32 GB RAM.</a:t>
            </a:r>
          </a:p>
          <a:p>
            <a:pPr lvl="1"/>
            <a:r>
              <a:rPr lang="en-US" dirty="0" smtClean="0"/>
              <a:t>Any Unix-based operating system</a:t>
            </a:r>
          </a:p>
          <a:p>
            <a:pPr lvl="1"/>
            <a:r>
              <a:rPr lang="en-US" dirty="0" smtClean="0"/>
              <a:t>Java 8 or above</a:t>
            </a:r>
          </a:p>
          <a:p>
            <a:pPr lvl="1"/>
            <a:r>
              <a:rPr lang="en-US" dirty="0" smtClean="0"/>
              <a:t>At least 170GB free disk space to accommodate the necessary databases for annotation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to install PVP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STEP 3: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Installation process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Download the distribution file </a:t>
            </a:r>
            <a:r>
              <a:rPr lang="en-US" dirty="0" smtClean="0">
                <a:hlinkClick r:id="rId2"/>
              </a:rPr>
              <a:t>phenomenet-vp-1.0.zip</a:t>
            </a:r>
            <a:endParaRPr lang="en-US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Download the data files </a:t>
            </a:r>
            <a:r>
              <a:rPr lang="en-US" dirty="0" smtClean="0">
                <a:hlinkClick r:id="rId3"/>
              </a:rPr>
              <a:t>phenomenet-vp-1.0-data.zip</a:t>
            </a:r>
            <a:endParaRPr lang="en-US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Extract the distribution files phenomenet-vp-1.0.zip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Extract the data files</a:t>
            </a:r>
            <a:r>
              <a:rPr lang="en-US" u="sng" dirty="0" smtClean="0"/>
              <a:t> </a:t>
            </a:r>
            <a:r>
              <a:rPr lang="en-US" b="1" u="sng" dirty="0" err="1" smtClean="0"/>
              <a:t>data.tar.gz</a:t>
            </a:r>
            <a:r>
              <a:rPr lang="en-US" dirty="0" smtClean="0"/>
              <a:t> inside the directory phenomenet-vp-1.0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err="1" smtClean="0"/>
              <a:t>cd</a:t>
            </a:r>
            <a:r>
              <a:rPr lang="en-US" dirty="0" smtClean="0"/>
              <a:t> phenomenet-vp-1.0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Run the command: </a:t>
            </a:r>
            <a:r>
              <a:rPr lang="en-US" b="1" dirty="0" smtClean="0">
                <a:solidFill>
                  <a:schemeClr val="accent1"/>
                </a:solidFill>
              </a:rPr>
              <a:t>bin/</a:t>
            </a:r>
            <a:r>
              <a:rPr lang="en-US" b="1" dirty="0" err="1" smtClean="0">
                <a:solidFill>
                  <a:schemeClr val="accent1"/>
                </a:solidFill>
              </a:rPr>
              <a:t>phenomenet-vp</a:t>
            </a:r>
            <a:r>
              <a:rPr lang="en-US" dirty="0" smtClean="0"/>
              <a:t> to display help and parameters.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Getting the required Databases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STEP 4: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Downloading required databases: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Download </a:t>
            </a:r>
            <a:r>
              <a:rPr lang="en-US" dirty="0" smtClean="0">
                <a:hlinkClick r:id="rId2"/>
              </a:rPr>
              <a:t>CADD</a:t>
            </a:r>
            <a:r>
              <a:rPr lang="en-US" dirty="0" smtClean="0"/>
              <a:t> database </a:t>
            </a:r>
            <a:r>
              <a:rPr lang="en-US" dirty="0" err="1" smtClean="0"/>
              <a:t>file.and</a:t>
            </a:r>
            <a:r>
              <a:rPr lang="en-US" dirty="0" smtClean="0"/>
              <a:t> unzip it.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Download and run the script </a:t>
            </a:r>
            <a:r>
              <a:rPr lang="en-US" dirty="0" smtClean="0">
                <a:hlinkClick r:id="rId3"/>
              </a:rPr>
              <a:t>generate.sh</a:t>
            </a:r>
            <a:r>
              <a:rPr lang="en-US" dirty="0" smtClean="0"/>
              <a:t> (Requires </a:t>
            </a:r>
            <a:r>
              <a:rPr lang="en-US" dirty="0" smtClean="0">
                <a:hlinkClick r:id="rId4"/>
              </a:rPr>
              <a:t>TABIX</a:t>
            </a:r>
            <a:r>
              <a:rPr lang="en-US" dirty="0" smtClean="0"/>
              <a:t>).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Copy the generated files </a:t>
            </a:r>
            <a:r>
              <a:rPr lang="en-US" b="1" dirty="0" err="1" smtClean="0"/>
              <a:t>cadd.txt.gz</a:t>
            </a:r>
            <a:r>
              <a:rPr lang="en-US" dirty="0" smtClean="0"/>
              <a:t> and </a:t>
            </a:r>
            <a:r>
              <a:rPr lang="en-US" b="1" dirty="0" err="1" smtClean="0"/>
              <a:t>cadd.txt.gz.tbi</a:t>
            </a:r>
            <a:r>
              <a:rPr lang="en-US" dirty="0" smtClean="0"/>
              <a:t> to directory</a:t>
            </a:r>
            <a:r>
              <a:rPr lang="en-US" dirty="0" smtClean="0">
                <a:solidFill>
                  <a:schemeClr val="accent1"/>
                </a:solidFill>
              </a:rPr>
              <a:t> phenomenet-vp-1.0/data/db</a:t>
            </a:r>
            <a:r>
              <a:rPr lang="en-US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Download </a:t>
            </a:r>
            <a:r>
              <a:rPr lang="en-US" dirty="0" smtClean="0">
                <a:hlinkClick r:id="rId5"/>
              </a:rPr>
              <a:t>DANN</a:t>
            </a:r>
            <a:r>
              <a:rPr lang="en-US" dirty="0" smtClean="0"/>
              <a:t> database file and its </a:t>
            </a:r>
            <a:r>
              <a:rPr lang="en-US" dirty="0" smtClean="0">
                <a:hlinkClick r:id="rId6"/>
              </a:rPr>
              <a:t>indexed</a:t>
            </a:r>
            <a:r>
              <a:rPr lang="en-US" dirty="0" smtClean="0"/>
              <a:t> file to directory </a:t>
            </a:r>
            <a:r>
              <a:rPr lang="en-US" dirty="0" smtClean="0">
                <a:solidFill>
                  <a:schemeClr val="accent1"/>
                </a:solidFill>
              </a:rPr>
              <a:t>phenomenet-vp-1.0/data/db.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Rename the above two files as </a:t>
            </a:r>
            <a:r>
              <a:rPr lang="en-US" b="1" dirty="0" err="1" smtClean="0"/>
              <a:t>dann.txt.gz</a:t>
            </a:r>
            <a:r>
              <a:rPr lang="en-US" dirty="0" smtClean="0"/>
              <a:t> and </a:t>
            </a:r>
            <a:r>
              <a:rPr lang="en-US" b="1" dirty="0" err="1" smtClean="0"/>
              <a:t>dann.txt.gz.tbi</a:t>
            </a:r>
            <a:r>
              <a:rPr lang="en-US" dirty="0" smtClean="0"/>
              <a:t> respectively.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Parameters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--file, -f</a:t>
            </a:r>
          </a:p>
          <a:p>
            <a:pPr>
              <a:buNone/>
            </a:pPr>
            <a:r>
              <a:rPr lang="en-US" dirty="0" smtClean="0"/>
              <a:t>  		 Path to VCF file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inh</a:t>
            </a:r>
            <a:r>
              <a:rPr lang="en-US" dirty="0" smtClean="0"/>
              <a:t>, -</a:t>
            </a:r>
            <a:r>
              <a:rPr lang="en-US" dirty="0" err="1" smtClean="0"/>
              <a:t>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		Mode of inheritance (dominant, recessive, x-linked, others, or unknown) Default: unknown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omim</a:t>
            </a:r>
            <a:r>
              <a:rPr lang="en-US" dirty="0" smtClean="0"/>
              <a:t>, -o</a:t>
            </a:r>
          </a:p>
          <a:p>
            <a:pPr>
              <a:buNone/>
            </a:pPr>
            <a:r>
              <a:rPr lang="en-US" dirty="0" smtClean="0"/>
              <a:t>   		OMIM ID of the input VCF file</a:t>
            </a:r>
          </a:p>
          <a:p>
            <a:r>
              <a:rPr lang="en-US" dirty="0" smtClean="0"/>
              <a:t>--phenotypes, -p</a:t>
            </a:r>
          </a:p>
          <a:p>
            <a:pPr>
              <a:buNone/>
            </a:pPr>
            <a:r>
              <a:rPr lang="en-US" dirty="0" smtClean="0"/>
              <a:t>   		List of phenotype ids separated by commas (HPO or MPO terms)</a:t>
            </a:r>
          </a:p>
          <a:p>
            <a:r>
              <a:rPr lang="en-US" dirty="0" smtClean="0"/>
              <a:t>--all, -a</a:t>
            </a:r>
          </a:p>
          <a:p>
            <a:pPr>
              <a:buNone/>
            </a:pPr>
            <a:r>
              <a:rPr lang="en-US" dirty="0" smtClean="0"/>
              <a:t>  		 Keep all variants for analysis (i.e. Do not filter variants based on their annotation type as coding variants or </a:t>
            </a:r>
            <a:r>
              <a:rPr lang="en-US" dirty="0" err="1" smtClean="0"/>
              <a:t>noncoding</a:t>
            </a:r>
            <a:r>
              <a:rPr lang="en-US" dirty="0" smtClean="0"/>
              <a:t> variants)  Default: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Tips and Tricks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rare variants:</a:t>
            </a:r>
          </a:p>
          <a:p>
            <a:pPr lvl="1"/>
            <a:r>
              <a:rPr lang="en-US" dirty="0" smtClean="0"/>
              <a:t>Preprocess the </a:t>
            </a:r>
            <a:r>
              <a:rPr lang="en-US" dirty="0" err="1" smtClean="0"/>
              <a:t>vcf</a:t>
            </a:r>
            <a:r>
              <a:rPr lang="en-US" dirty="0" smtClean="0"/>
              <a:t> file by  filtering out variants with MAF &gt; 1%</a:t>
            </a:r>
          </a:p>
          <a:p>
            <a:pPr lvl="1"/>
            <a:r>
              <a:rPr lang="en-US" dirty="0" smtClean="0"/>
              <a:t>Can be done using </a:t>
            </a:r>
            <a:r>
              <a:rPr lang="en-US" b="1" dirty="0" smtClean="0">
                <a:hlinkClick r:id="rId2"/>
              </a:rPr>
              <a:t>VCFtools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err="1" smtClean="0"/>
              <a:t>vcftools</a:t>
            </a:r>
            <a:r>
              <a:rPr lang="en-US" dirty="0" smtClean="0"/>
              <a:t> --</a:t>
            </a:r>
            <a:r>
              <a:rPr lang="en-US" dirty="0" err="1" smtClean="0"/>
              <a:t>vcf</a:t>
            </a:r>
            <a:r>
              <a:rPr lang="en-US" dirty="0" smtClean="0"/>
              <a:t> input_file.vcf --recode --max-</a:t>
            </a:r>
            <a:r>
              <a:rPr lang="en-US" dirty="0" err="1" smtClean="0"/>
              <a:t>maf</a:t>
            </a:r>
            <a:r>
              <a:rPr lang="en-US" dirty="0" smtClean="0"/>
              <a:t> 0.01 --out filtered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Run PVP on the output file </a:t>
            </a:r>
            <a:r>
              <a:rPr lang="en-US" b="1" i="1" dirty="0" err="1" smtClean="0"/>
              <a:t>filtered.recode.vcf</a:t>
            </a:r>
            <a:r>
              <a:rPr lang="en-US" dirty="0" smtClean="0"/>
              <a:t> 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Synthetic </a:t>
            </a:r>
            <a:r>
              <a:rPr lang="en-US" dirty="0" err="1" smtClean="0"/>
              <a:t>exomes</a:t>
            </a:r>
            <a:endParaRPr lang="en-US" dirty="0" smtClean="0"/>
          </a:p>
          <a:p>
            <a:pPr lvl="1"/>
            <a:r>
              <a:rPr lang="en-US" dirty="0" smtClean="0"/>
              <a:t>The synthetic </a:t>
            </a:r>
            <a:r>
              <a:rPr lang="en-US" dirty="0" err="1" smtClean="0"/>
              <a:t>exomes</a:t>
            </a:r>
            <a:r>
              <a:rPr lang="en-US" dirty="0" smtClean="0"/>
              <a:t> generated for evaluation are available here:</a:t>
            </a:r>
          </a:p>
          <a:p>
            <a:pPr lvl="2">
              <a:buNone/>
            </a:pPr>
            <a:r>
              <a:rPr lang="en-US" b="1" u="sng" dirty="0" smtClean="0"/>
              <a:t>http://www.cbrc.kaust.edu.sa/onto/pvp/synthetic_exomes/ </a:t>
            </a:r>
            <a:br>
              <a:rPr lang="en-US" b="1" u="sng" dirty="0" smtClean="0"/>
            </a:br>
            <a:endParaRPr lang="en-US" b="1" u="sng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Demo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Demo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772400" cy="4876800"/>
          </a:xfrm>
        </p:spPr>
        <p:txBody>
          <a:bodyPr/>
          <a:lstStyle/>
          <a:p>
            <a:r>
              <a:rPr lang="en-US" dirty="0" smtClean="0"/>
              <a:t>Input file: a patient with von </a:t>
            </a:r>
            <a:r>
              <a:rPr lang="en-US" dirty="0" err="1" smtClean="0"/>
              <a:t>Willebrand</a:t>
            </a:r>
            <a:r>
              <a:rPr lang="en-US" dirty="0" smtClean="0"/>
              <a:t> disorder</a:t>
            </a:r>
            <a:br>
              <a:rPr lang="en-US" dirty="0" smtClean="0"/>
            </a:br>
            <a:r>
              <a:rPr lang="en-US" dirty="0" smtClean="0"/>
              <a:t> (PGP: hu432EB5) : </a:t>
            </a:r>
            <a:r>
              <a:rPr lang="en-US" b="1" dirty="0" smtClean="0">
                <a:solidFill>
                  <a:schemeClr val="accent1"/>
                </a:solidFill>
              </a:rPr>
              <a:t>vwd.vcf</a:t>
            </a:r>
          </a:p>
          <a:p>
            <a:r>
              <a:rPr lang="en-US" dirty="0" smtClean="0"/>
              <a:t>Input phenotypes: </a:t>
            </a:r>
            <a:r>
              <a:rPr lang="en-US" b="1" dirty="0" smtClean="0">
                <a:solidFill>
                  <a:schemeClr val="accent1"/>
                </a:solidFill>
              </a:rPr>
              <a:t>OMIM:193400</a:t>
            </a:r>
          </a:p>
          <a:p>
            <a:r>
              <a:rPr lang="en-US" dirty="0" smtClean="0"/>
              <a:t>Run command inside </a:t>
            </a:r>
            <a:r>
              <a:rPr lang="en-US" b="1" dirty="0" smtClean="0"/>
              <a:t>phenomenet-vp-1.0</a:t>
            </a:r>
            <a:r>
              <a:rPr lang="en-US" dirty="0" smtClean="0"/>
              <a:t> directory:</a:t>
            </a:r>
          </a:p>
          <a:p>
            <a:pPr>
              <a:buNone/>
            </a:pPr>
            <a:r>
              <a:rPr lang="en-US" sz="2400" dirty="0" smtClean="0"/>
              <a:t>bin/</a:t>
            </a:r>
            <a:r>
              <a:rPr lang="en-US" sz="2400" dirty="0" err="1" smtClean="0"/>
              <a:t>phenomenet-vp</a:t>
            </a:r>
            <a:r>
              <a:rPr lang="en-US" sz="2400" dirty="0" smtClean="0"/>
              <a:t> -f /path/to/file/vwd.vcf -o OMIM:193400 –a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In you input file directory, you will find a file called </a:t>
            </a:r>
            <a:r>
              <a:rPr lang="en-US" sz="2400" b="1" dirty="0" err="1" smtClean="0">
                <a:solidFill>
                  <a:schemeClr val="accent1"/>
                </a:solidFill>
              </a:rPr>
              <a:t>vwd.vcf.res</a:t>
            </a:r>
            <a:r>
              <a:rPr lang="en-US" sz="2400" dirty="0" smtClean="0"/>
              <a:t> containing the ranked list of variants.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Demo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57200" y="1295400"/>
          <a:ext cx="8314362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Worksheet" r:id="rId3" imgW="6715049" imgH="3819560" progId="Excel.Sheet.12">
                  <p:embed/>
                </p:oleObj>
              </mc:Choice>
              <mc:Fallback>
                <p:oleObj name="Worksheet" r:id="rId3" imgW="6715049" imgH="381956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314362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PVP Demo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57200" y="1295400"/>
          <a:ext cx="8314362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Worksheet" r:id="rId3" imgW="6715049" imgH="3819560" progId="Excel.Sheet.12">
                  <p:embed/>
                </p:oleObj>
              </mc:Choice>
              <mc:Fallback>
                <p:oleObj name="Worksheet" r:id="rId3" imgW="6715049" imgH="381956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314362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33400" y="1447800"/>
            <a:ext cx="8534400" cy="457200"/>
          </a:xfrm>
          <a:prstGeom prst="ellipse">
            <a:avLst/>
          </a:prstGeom>
          <a:noFill/>
          <a:ln w="571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i="1" dirty="0" smtClean="0">
                <a:solidFill>
                  <a:srgbClr val="A23C3A"/>
                </a:solidFill>
                <a:latin typeface="Helvetica Neue Light"/>
                <a:cs typeface="Helvetica Neue Light"/>
              </a:rPr>
              <a:t>Mutations and Diseases</a:t>
            </a:r>
            <a:endParaRPr lang="en-US" sz="3200" i="1" dirty="0">
              <a:solidFill>
                <a:srgbClr val="A23C3A"/>
              </a:solidFill>
              <a:latin typeface="Helvetica Neue Light"/>
              <a:cs typeface="Helvetica Neue Light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rgbClr val="A23C3A"/>
                </a:solidFill>
                <a:latin typeface="Helvetica Neue Light"/>
                <a:cs typeface="Helvetica Neue Light"/>
              </a:rPr>
              <a:t>De </a:t>
            </a:r>
            <a:r>
              <a:rPr lang="en-US" sz="2900" dirty="0">
                <a:solidFill>
                  <a:srgbClr val="A23C3A"/>
                </a:solidFill>
                <a:latin typeface="Helvetica Neue Light"/>
                <a:cs typeface="Helvetica Neue Light"/>
              </a:rPr>
              <a:t>novo </a:t>
            </a:r>
            <a:r>
              <a:rPr lang="en-US" sz="2900" dirty="0" smtClean="0">
                <a:solidFill>
                  <a:srgbClr val="A23C3A"/>
                </a:solidFill>
                <a:latin typeface="Helvetica Neue Light"/>
                <a:cs typeface="Helvetica Neue Light"/>
              </a:rPr>
              <a:t>mutations</a:t>
            </a:r>
          </a:p>
          <a:p>
            <a:pPr marL="0" indent="0">
              <a:buNone/>
            </a:pPr>
            <a:endParaRPr lang="en-US" sz="2900" dirty="0" smtClean="0">
              <a:latin typeface="Helvetica Neue Light"/>
              <a:cs typeface="Helvetica Neue Light"/>
            </a:endParaRPr>
          </a:p>
          <a:p>
            <a:r>
              <a:rPr lang="en-GB" sz="2900" dirty="0" smtClean="0">
                <a:latin typeface="Helvetica Neue Light"/>
                <a:cs typeface="Helvetica Neue Light"/>
              </a:rPr>
              <a:t>Humans have a per-generation mutation rate of between 7.6 × 10</a:t>
            </a:r>
            <a:r>
              <a:rPr lang="en-GB" sz="2900" baseline="30000" dirty="0" smtClean="0">
                <a:latin typeface="Helvetica Neue Light"/>
                <a:cs typeface="Helvetica Neue Light"/>
              </a:rPr>
              <a:t>−9</a:t>
            </a:r>
            <a:r>
              <a:rPr lang="en-GB" sz="2900" dirty="0" smtClean="0">
                <a:latin typeface="Helvetica Neue Light"/>
                <a:cs typeface="Helvetica Neue Light"/>
              </a:rPr>
              <a:t> and 2.2 × 10</a:t>
            </a:r>
            <a:r>
              <a:rPr lang="en-GB" sz="2900" baseline="30000" dirty="0" smtClean="0">
                <a:latin typeface="Helvetica Neue Light"/>
                <a:cs typeface="Helvetica Neue Light"/>
              </a:rPr>
              <a:t>−8</a:t>
            </a:r>
            <a:r>
              <a:rPr lang="en-GB" sz="2900" dirty="0" smtClean="0">
                <a:latin typeface="Helvetica Neue Light"/>
                <a:cs typeface="Helvetica Neue Light"/>
              </a:rPr>
              <a:t> per </a:t>
            </a:r>
            <a:r>
              <a:rPr lang="en-GB" sz="2900" dirty="0" err="1" smtClean="0">
                <a:latin typeface="Helvetica Neue Light"/>
                <a:cs typeface="Helvetica Neue Light"/>
              </a:rPr>
              <a:t>bp</a:t>
            </a:r>
            <a:r>
              <a:rPr lang="en-GB" sz="2900" dirty="0" smtClean="0">
                <a:latin typeface="Helvetica Neue Light"/>
                <a:cs typeface="Helvetica Neue Light"/>
              </a:rPr>
              <a:t> per generation</a:t>
            </a:r>
            <a:endParaRPr lang="en-GB" sz="2900" baseline="30000" dirty="0" smtClean="0">
              <a:latin typeface="Helvetica Neue Light"/>
              <a:cs typeface="Helvetica Neue Light"/>
            </a:endParaRPr>
          </a:p>
          <a:p>
            <a:r>
              <a:rPr lang="en-GB" sz="2900" dirty="0" smtClean="0">
                <a:latin typeface="Helvetica Neue Light"/>
                <a:cs typeface="Helvetica Neue Light"/>
              </a:rPr>
              <a:t>An average </a:t>
            </a:r>
            <a:r>
              <a:rPr lang="en-GB" sz="2900" dirty="0" err="1" smtClean="0">
                <a:latin typeface="Helvetica Neue Light"/>
                <a:cs typeface="Helvetica Neue Light"/>
              </a:rPr>
              <a:t>newborn</a:t>
            </a:r>
            <a:r>
              <a:rPr lang="en-GB" sz="2900" dirty="0" smtClean="0">
                <a:latin typeface="Helvetica Neue Light"/>
                <a:cs typeface="Helvetica Neue Light"/>
              </a:rPr>
              <a:t> is calculated to have acquired 50 to 100 new mutations in their genome</a:t>
            </a:r>
          </a:p>
          <a:p>
            <a:pPr lvl="1"/>
            <a:r>
              <a:rPr lang="en-GB" sz="2900" dirty="0" smtClean="0">
                <a:latin typeface="Helvetica Neue Light"/>
                <a:cs typeface="Helvetica Neue Light"/>
              </a:rPr>
              <a:t>0.86 novel non-synonymous mutations</a:t>
            </a:r>
          </a:p>
          <a:p>
            <a:r>
              <a:rPr lang="en-US" sz="2900" dirty="0" smtClean="0">
                <a:latin typeface="Helvetica Neue Light"/>
                <a:cs typeface="Helvetica Neue Light"/>
              </a:rPr>
              <a:t>Recurrent mutations</a:t>
            </a:r>
          </a:p>
          <a:p>
            <a:pPr lvl="1"/>
            <a:r>
              <a:rPr lang="en-US" sz="2600" dirty="0" smtClean="0">
                <a:latin typeface="Helvetica Neue Light"/>
                <a:cs typeface="Helvetica Neue Light"/>
              </a:rPr>
              <a:t>Copy number variations</a:t>
            </a:r>
          </a:p>
          <a:p>
            <a:pPr lvl="1"/>
            <a:r>
              <a:rPr lang="en-US" sz="2600" dirty="0" smtClean="0">
                <a:latin typeface="Helvetica Neue Light"/>
                <a:cs typeface="Helvetica Neue Light"/>
              </a:rPr>
              <a:t>Large genes, </a:t>
            </a:r>
            <a:r>
              <a:rPr lang="en-US" sz="2600" dirty="0" err="1" smtClean="0">
                <a:latin typeface="Helvetica Neue Light"/>
                <a:cs typeface="Helvetica Neue Light"/>
              </a:rPr>
              <a:t>eg</a:t>
            </a:r>
            <a:r>
              <a:rPr lang="en-US" sz="2600" dirty="0" smtClean="0">
                <a:latin typeface="Helvetica Neue Light"/>
                <a:cs typeface="Helvetica Neue Light"/>
              </a:rPr>
              <a:t>. </a:t>
            </a:r>
            <a:r>
              <a:rPr lang="en-US" sz="2600" dirty="0" err="1" smtClean="0">
                <a:latin typeface="Helvetica Neue Light"/>
                <a:cs typeface="Helvetica Neue Light"/>
              </a:rPr>
              <a:t>Duchenne</a:t>
            </a:r>
            <a:r>
              <a:rPr lang="en-US" sz="2600" dirty="0" smtClean="0">
                <a:latin typeface="Helvetica Neue Light"/>
                <a:cs typeface="Helvetica Neue Light"/>
              </a:rPr>
              <a:t> muscular dystrophy</a:t>
            </a:r>
          </a:p>
          <a:p>
            <a:endParaRPr lang="en-US" sz="1800" dirty="0">
              <a:latin typeface="Helvetica Neue Light"/>
              <a:cs typeface="Helvetica Neue Light"/>
            </a:endParaRPr>
          </a:p>
          <a:p>
            <a:endParaRPr lang="en-US" sz="1800" dirty="0">
              <a:latin typeface="Helvetica Neue Light"/>
              <a:cs typeface="Helvetica Neue Light"/>
            </a:endParaRPr>
          </a:p>
          <a:p>
            <a:pPr marL="0" indent="0">
              <a:buNone/>
            </a:pPr>
            <a:endParaRPr lang="en-US" sz="4000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A23C3A"/>
                </a:solidFill>
                <a:latin typeface="Helvetica Neue Light"/>
                <a:cs typeface="Helvetica Neue Light"/>
              </a:rPr>
              <a:t>Mendelian</a:t>
            </a:r>
            <a:r>
              <a:rPr lang="en-US" dirty="0" smtClean="0">
                <a:solidFill>
                  <a:srgbClr val="A23C3A"/>
                </a:solidFill>
                <a:latin typeface="Helvetica Neue Light"/>
                <a:cs typeface="Helvetica Neue Light"/>
              </a:rPr>
              <a:t> disorders</a:t>
            </a:r>
          </a:p>
          <a:p>
            <a:pPr marL="0" indent="0">
              <a:buNone/>
            </a:pPr>
            <a:endParaRPr lang="en-US" dirty="0" smtClean="0">
              <a:solidFill>
                <a:srgbClr val="A23C3A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Diseases in which the phenotypes are largely determined by the action, lack of action, of mutations at individual loci.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Rare 1% of all live born individuals (&lt;1:2000)</a:t>
            </a:r>
          </a:p>
          <a:p>
            <a:r>
              <a:rPr lang="en-US" dirty="0">
                <a:latin typeface="Helvetica Neue Light"/>
                <a:cs typeface="Helvetica Neue Light"/>
              </a:rPr>
              <a:t>Over 6,000 </a:t>
            </a:r>
            <a:r>
              <a:rPr lang="en-US" dirty="0" smtClean="0">
                <a:latin typeface="Helvetica Neue Light"/>
                <a:cs typeface="Helvetica Neue Light"/>
              </a:rPr>
              <a:t>diseases </a:t>
            </a:r>
            <a:r>
              <a:rPr lang="en-US" dirty="0">
                <a:latin typeface="Helvetica Neue Light"/>
                <a:cs typeface="Helvetica Neue Light"/>
              </a:rPr>
              <a:t>are known</a:t>
            </a:r>
          </a:p>
          <a:p>
            <a:r>
              <a:rPr lang="en-US" dirty="0">
                <a:latin typeface="Helvetica Neue Light"/>
                <a:cs typeface="Helvetica Neue Light"/>
              </a:rPr>
              <a:t>4 types of inheritance</a:t>
            </a:r>
          </a:p>
          <a:p>
            <a:pPr>
              <a:buFontTx/>
              <a:buNone/>
            </a:pPr>
            <a:r>
              <a:rPr lang="en-US" dirty="0">
                <a:latin typeface="Helvetica Neue Light"/>
                <a:cs typeface="Helvetica Neue Light"/>
              </a:rPr>
              <a:t>                : Autosomal dominant</a:t>
            </a:r>
          </a:p>
          <a:p>
            <a:pPr>
              <a:buFontTx/>
              <a:buNone/>
            </a:pPr>
            <a:r>
              <a:rPr lang="en-US" dirty="0">
                <a:latin typeface="Helvetica Neue Light"/>
                <a:cs typeface="Helvetica Neue Light"/>
              </a:rPr>
              <a:t>                </a:t>
            </a:r>
            <a:r>
              <a:rPr lang="en-US" dirty="0" smtClean="0">
                <a:latin typeface="Helvetica Neue Light"/>
                <a:cs typeface="Helvetica Neue Light"/>
              </a:rPr>
              <a:t>: Autosomal recessive</a:t>
            </a:r>
          </a:p>
          <a:p>
            <a:pPr>
              <a:buFontTx/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                : X linked dominant</a:t>
            </a:r>
          </a:p>
          <a:p>
            <a:pPr>
              <a:buFontTx/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                : X linked recessive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Acknowledgement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305800" cy="4953000"/>
          </a:xfrm>
        </p:spPr>
        <p:txBody>
          <a:bodyPr>
            <a:normAutofit/>
          </a:bodyPr>
          <a:lstStyle/>
          <a:p>
            <a:pPr lvl="1"/>
            <a:r>
              <a:rPr lang="en-US" sz="3200" dirty="0" err="1" smtClean="0"/>
              <a:t>Rozaimi</a:t>
            </a:r>
            <a:r>
              <a:rPr lang="en-US" sz="3200" dirty="0" smtClean="0"/>
              <a:t> </a:t>
            </a:r>
            <a:r>
              <a:rPr lang="en-US" sz="3200" dirty="0" err="1" smtClean="0"/>
              <a:t>Razali</a:t>
            </a:r>
            <a:endParaRPr lang="en-US" sz="3200" dirty="0" smtClean="0"/>
          </a:p>
          <a:p>
            <a:pPr lvl="1"/>
            <a:r>
              <a:rPr lang="en-US" sz="3200" dirty="0" err="1" smtClean="0"/>
              <a:t>Maxat</a:t>
            </a:r>
            <a:r>
              <a:rPr lang="en-US" sz="3200" dirty="0" smtClean="0"/>
              <a:t> </a:t>
            </a:r>
            <a:r>
              <a:rPr lang="en-US" sz="3200" dirty="0" err="1" smtClean="0"/>
              <a:t>Kulmano</a:t>
            </a:r>
            <a:endParaRPr lang="en-US" sz="3200" dirty="0" smtClean="0"/>
          </a:p>
          <a:p>
            <a:pPr lvl="1"/>
            <a:r>
              <a:rPr lang="en-US" sz="3200" dirty="0" smtClean="0"/>
              <a:t>Vladimir </a:t>
            </a:r>
            <a:r>
              <a:rPr lang="en-US" sz="3200" dirty="0" err="1" smtClean="0"/>
              <a:t>Bajic</a:t>
            </a:r>
            <a:endParaRPr lang="en-US" sz="3200" dirty="0" smtClean="0"/>
          </a:p>
          <a:p>
            <a:pPr lvl="1"/>
            <a:r>
              <a:rPr lang="en-US" sz="3200" dirty="0" smtClean="0"/>
              <a:t>Eva </a:t>
            </a:r>
            <a:r>
              <a:rPr lang="en-US" sz="3200" dirty="0" err="1" smtClean="0"/>
              <a:t>Goncalves</a:t>
            </a:r>
            <a:r>
              <a:rPr lang="en-US" sz="3200" dirty="0" smtClean="0"/>
              <a:t>-Serra</a:t>
            </a:r>
          </a:p>
          <a:p>
            <a:pPr lvl="1"/>
            <a:r>
              <a:rPr lang="en-US" sz="3200" dirty="0" smtClean="0"/>
              <a:t>Nadia </a:t>
            </a:r>
            <a:r>
              <a:rPr lang="en-US" sz="3200" dirty="0" err="1" smtClean="0"/>
              <a:t>Schoenmakers</a:t>
            </a:r>
            <a:endParaRPr lang="en-US" sz="3200" dirty="0" smtClean="0"/>
          </a:p>
          <a:p>
            <a:pPr lvl="1"/>
            <a:r>
              <a:rPr lang="en-US" sz="3200" dirty="0" err="1" smtClean="0"/>
              <a:t>Georgios</a:t>
            </a:r>
            <a:r>
              <a:rPr lang="en-US" sz="3200" dirty="0" smtClean="0"/>
              <a:t> V </a:t>
            </a:r>
            <a:r>
              <a:rPr lang="en-US" sz="3200" dirty="0" err="1" smtClean="0"/>
              <a:t>Gkouto</a:t>
            </a:r>
            <a:endParaRPr lang="en-US" sz="3200" dirty="0" smtClean="0"/>
          </a:p>
          <a:p>
            <a:pPr lvl="1"/>
            <a:r>
              <a:rPr lang="en-US" sz="3200" dirty="0" smtClean="0"/>
              <a:t>Paul N Schofield</a:t>
            </a:r>
          </a:p>
          <a:p>
            <a:pPr lvl="1"/>
            <a:r>
              <a:rPr lang="en-US" sz="3200" dirty="0" smtClean="0"/>
              <a:t>Robert </a:t>
            </a:r>
            <a:r>
              <a:rPr lang="en-US" sz="3200" dirty="0" err="1" smtClean="0"/>
              <a:t>Hoehndorf</a:t>
            </a:r>
            <a:endParaRPr lang="en-US" sz="32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http://www.cbrc.kaust.edu.sa/BEACON/CBRC%20for%20prin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79723"/>
            <a:ext cx="4191000" cy="977677"/>
          </a:xfrm>
          <a:prstGeom prst="rect">
            <a:avLst/>
          </a:prstGeom>
          <a:noFill/>
        </p:spPr>
      </p:pic>
      <p:pic>
        <p:nvPicPr>
          <p:cNvPr id="7" name="Picture 4" descr="http://www.crim.cam.ac.uk/global/test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36456"/>
            <a:ext cx="3834431" cy="887744"/>
          </a:xfrm>
          <a:prstGeom prst="rect">
            <a:avLst/>
          </a:prstGeom>
          <a:noFill/>
        </p:spPr>
      </p:pic>
      <p:pic>
        <p:nvPicPr>
          <p:cNvPr id="8" name="Picture 6" descr="http://www.sanger.ac.uk/sites/default/files/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1000"/>
            <a:ext cx="3657600" cy="1650355"/>
          </a:xfrm>
          <a:prstGeom prst="rect">
            <a:avLst/>
          </a:prstGeom>
          <a:noFill/>
        </p:spPr>
      </p:pic>
      <p:pic>
        <p:nvPicPr>
          <p:cNvPr id="27650" name="Picture 2" descr="http://dof4zo1o53v4w.cloudfront.net/s3fs-public/styles/logo/public/logos/Bham.jpg?itok=RcViPn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3886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2" descr="http://s2.quickmeme.com/img/ee/ee01b549ce31c71c1f064c88a7679bcab3eb91aeee1c2c9424ef6c8b1ed3f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6039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34200" y="59436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nature.com/nature/journal/v467/n7319/images/nature09534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489200"/>
            <a:ext cx="90106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i="1" dirty="0">
                <a:solidFill>
                  <a:srgbClr val="A23C3A"/>
                </a:solidFill>
                <a:latin typeface="Helvetica Neue Light"/>
                <a:cs typeface="Helvetica Neue Light"/>
              </a:rPr>
              <a:t>How do we identify the de novo mutation responsible?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685800" y="6291590"/>
            <a:ext cx="841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dirty="0">
                <a:latin typeface="+mn-lt"/>
              </a:rPr>
              <a:t>1000 Genomes project: A map of human genome variation from population-scale sequencing, </a:t>
            </a:r>
            <a:r>
              <a:rPr lang="en-GB" sz="1400" i="1" dirty="0">
                <a:latin typeface="+mn-lt"/>
              </a:rPr>
              <a:t>Nature</a:t>
            </a:r>
            <a:r>
              <a:rPr lang="en-GB" sz="1400" dirty="0">
                <a:latin typeface="+mn-lt"/>
              </a:rPr>
              <a:t> 467:1061–1073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612775" y="1662113"/>
            <a:ext cx="799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GB" sz="1800" dirty="0">
                <a:solidFill>
                  <a:srgbClr val="A23C3A"/>
                </a:solidFill>
                <a:latin typeface="Helvetica Neue Light"/>
                <a:cs typeface="Helvetica Neue Light"/>
              </a:rPr>
              <a:t>Compared to the Human genome reference sequence, which is itself constructed from 13 individuals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5925" y="2519363"/>
            <a:ext cx="931863" cy="2492375"/>
          </a:xfrm>
          <a:prstGeom prst="rect">
            <a:avLst/>
          </a:prstGeom>
          <a:noFill/>
          <a:ln w="57150">
            <a:solidFill>
              <a:srgbClr val="A23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Black-m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13" y="4568578"/>
            <a:ext cx="516766" cy="1303866"/>
          </a:xfrm>
          <a:prstGeom prst="rect">
            <a:avLst/>
          </a:prstGeom>
        </p:spPr>
      </p:pic>
      <p:pic>
        <p:nvPicPr>
          <p:cNvPr id="77" name="Picture 4" descr="auto 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63640" r="91370" b="14285"/>
          <a:stretch>
            <a:fillRect/>
          </a:stretch>
        </p:blipFill>
        <p:spPr bwMode="auto">
          <a:xfrm>
            <a:off x="6705600" y="3289300"/>
            <a:ext cx="258763" cy="61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47675" y="227651"/>
            <a:ext cx="8229600" cy="766826"/>
          </a:xfrm>
        </p:spPr>
        <p:txBody>
          <a:bodyPr>
            <a:normAutofit/>
          </a:bodyPr>
          <a:lstStyle/>
          <a:p>
            <a:pPr algn="l"/>
            <a:r>
              <a:rPr lang="en-GB" sz="3200" i="1" dirty="0">
                <a:solidFill>
                  <a:srgbClr val="A23C3A"/>
                </a:solidFill>
                <a:latin typeface="Helvetica Neue Light"/>
                <a:cs typeface="Helvetica Neue Light"/>
              </a:rPr>
              <a:t>Identifying a causative de novo mutation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16050" y="3800475"/>
            <a:ext cx="233363" cy="107950"/>
          </a:xfrm>
          <a:prstGeom prst="straightConnector1">
            <a:avLst/>
          </a:prstGeom>
          <a:ln w="38100">
            <a:solidFill>
              <a:srgbClr val="A23C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13151" y="2110788"/>
            <a:ext cx="2554287" cy="585787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Helvetica Neue Light"/>
                <a:cs typeface="Helvetica Neue Light"/>
              </a:rPr>
              <a:t>~22,000 variants </a:t>
            </a:r>
          </a:p>
          <a:p>
            <a:pPr algn="ctr" eaLnBrk="1" hangingPunct="1"/>
            <a:r>
              <a:rPr lang="en-GB" sz="1600" dirty="0">
                <a:latin typeface="Helvetica Neue Light"/>
                <a:cs typeface="Helvetica Neue Light"/>
              </a:rPr>
              <a:t>(</a:t>
            </a:r>
            <a:r>
              <a:rPr lang="en-GB" sz="1600" dirty="0" err="1">
                <a:latin typeface="Helvetica Neue Light"/>
                <a:cs typeface="Helvetica Neue Light"/>
              </a:rPr>
              <a:t>exome</a:t>
            </a:r>
            <a:r>
              <a:rPr lang="en-GB" sz="1600" dirty="0">
                <a:latin typeface="Helvetica Neue Light"/>
                <a:cs typeface="Helvetica Neue Light"/>
              </a:rPr>
              <a:t> re-sequencing)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42025" y="1246188"/>
            <a:ext cx="174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Helvetica Neue Light"/>
                <a:cs typeface="Helvetica Neue Light"/>
              </a:rPr>
              <a:t>MSGTCASTTR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42025" y="1615520"/>
            <a:ext cx="174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latin typeface="Helvetica Neue Light"/>
                <a:cs typeface="Helvetica Neue Light"/>
              </a:rPr>
              <a:t>MSGT</a:t>
            </a:r>
            <a:r>
              <a:rPr lang="en-GB" sz="1800">
                <a:solidFill>
                  <a:srgbClr val="FF0000"/>
                </a:solidFill>
                <a:latin typeface="Helvetica Neue Light"/>
                <a:cs typeface="Helvetica Neue Light"/>
              </a:rPr>
              <a:t>N</a:t>
            </a:r>
            <a:r>
              <a:rPr lang="en-GB" sz="1800">
                <a:latin typeface="Helvetica Neue Light"/>
                <a:cs typeface="Helvetica Neue Light"/>
              </a:rPr>
              <a:t>ASTTR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93342" y="2025923"/>
            <a:ext cx="1507291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Helvetica Neue Light"/>
                <a:cs typeface="Helvetica Neue Light"/>
              </a:rPr>
              <a:t>~5,640 coding variants </a:t>
            </a:r>
          </a:p>
        </p:txBody>
      </p:sp>
      <p:sp>
        <p:nvSpPr>
          <p:cNvPr id="61" name="Freeform 60"/>
          <p:cNvSpPr/>
          <p:nvPr/>
        </p:nvSpPr>
        <p:spPr>
          <a:xfrm>
            <a:off x="331788" y="1909763"/>
            <a:ext cx="8591550" cy="1900237"/>
          </a:xfrm>
          <a:custGeom>
            <a:avLst/>
            <a:gdLst>
              <a:gd name="connsiteX0" fmla="*/ 8298329 w 9493623"/>
              <a:gd name="connsiteY0" fmla="*/ 0 h 2734235"/>
              <a:gd name="connsiteX1" fmla="*/ 8307294 w 9493623"/>
              <a:gd name="connsiteY1" fmla="*/ 1147482 h 2734235"/>
              <a:gd name="connsiteX2" fmla="*/ 1180353 w 9493623"/>
              <a:gd name="connsiteY2" fmla="*/ 1703294 h 2734235"/>
              <a:gd name="connsiteX3" fmla="*/ 1225176 w 9493623"/>
              <a:gd name="connsiteY3" fmla="*/ 2734235 h 273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3623" h="2734235">
                <a:moveTo>
                  <a:pt x="8298329" y="0"/>
                </a:moveTo>
                <a:cubicBezTo>
                  <a:pt x="8895976" y="431800"/>
                  <a:pt x="9493623" y="863600"/>
                  <a:pt x="8307294" y="1147482"/>
                </a:cubicBezTo>
                <a:cubicBezTo>
                  <a:pt x="7120965" y="1431364"/>
                  <a:pt x="2360706" y="1438835"/>
                  <a:pt x="1180353" y="1703294"/>
                </a:cubicBezTo>
                <a:cubicBezTo>
                  <a:pt x="0" y="1967753"/>
                  <a:pt x="612588" y="2350994"/>
                  <a:pt x="1225176" y="2734235"/>
                </a:cubicBezTo>
              </a:path>
            </a:pathLst>
          </a:custGeom>
          <a:ln w="38100">
            <a:solidFill>
              <a:srgbClr val="A23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Helvetica Neue Light"/>
              <a:cs typeface="Helvetica Neue Light"/>
            </a:endParaRPr>
          </a:p>
        </p:txBody>
      </p:sp>
      <p:pic>
        <p:nvPicPr>
          <p:cNvPr id="75" name="Picture 4" descr="auto 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9" t="9511" r="28844" b="69183"/>
          <a:stretch>
            <a:fillRect/>
          </a:stretch>
        </p:blipFill>
        <p:spPr bwMode="auto">
          <a:xfrm>
            <a:off x="6383338" y="3325813"/>
            <a:ext cx="279400" cy="555625"/>
          </a:xfrm>
          <a:prstGeom prst="rect">
            <a:avLst/>
          </a:prstGeom>
          <a:noFill/>
          <a:ln w="25400">
            <a:solidFill>
              <a:srgbClr val="A23C3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auto 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9895" r="59123" b="66687"/>
          <a:stretch>
            <a:fillRect/>
          </a:stretch>
        </p:blipFill>
        <p:spPr bwMode="auto">
          <a:xfrm>
            <a:off x="7727950" y="3325813"/>
            <a:ext cx="287338" cy="555625"/>
          </a:xfrm>
          <a:prstGeom prst="rect">
            <a:avLst/>
          </a:prstGeom>
          <a:noFill/>
          <a:ln w="28575">
            <a:solidFill>
              <a:srgbClr val="A23C3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auto 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63640" r="91370" b="14285"/>
          <a:stretch>
            <a:fillRect/>
          </a:stretch>
        </p:blipFill>
        <p:spPr bwMode="auto">
          <a:xfrm>
            <a:off x="7423150" y="3298825"/>
            <a:ext cx="257175" cy="61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Multiply 79"/>
          <p:cNvSpPr/>
          <p:nvPr/>
        </p:nvSpPr>
        <p:spPr>
          <a:xfrm>
            <a:off x="6992938" y="3397250"/>
            <a:ext cx="430212" cy="439738"/>
          </a:xfrm>
          <a:prstGeom prst="mathMultiply">
            <a:avLst>
              <a:gd name="adj1" fmla="val 13103"/>
            </a:avLst>
          </a:prstGeom>
          <a:solidFill>
            <a:schemeClr val="tx1"/>
          </a:solidFill>
          <a:ln>
            <a:solidFill>
              <a:srgbClr val="A23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Helvetica Neue Light"/>
              <a:cs typeface="Helvetica Neue Light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6926262" y="4164013"/>
            <a:ext cx="563563" cy="1588"/>
          </a:xfrm>
          <a:prstGeom prst="straightConnector1">
            <a:avLst/>
          </a:prstGeom>
          <a:ln w="38100">
            <a:solidFill>
              <a:srgbClr val="A23C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ightning Bolt 83"/>
          <p:cNvSpPr/>
          <p:nvPr/>
        </p:nvSpPr>
        <p:spPr>
          <a:xfrm>
            <a:off x="6723063" y="4051300"/>
            <a:ext cx="350837" cy="323850"/>
          </a:xfrm>
          <a:prstGeom prst="lightningBolt">
            <a:avLst/>
          </a:prstGeom>
          <a:solidFill>
            <a:srgbClr val="FF0000"/>
          </a:solidFill>
          <a:ln>
            <a:solidFill>
              <a:srgbClr val="A23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Helvetica Neue Light"/>
              <a:cs typeface="Helvetica Neue Light"/>
            </a:endParaRPr>
          </a:p>
        </p:txBody>
      </p:sp>
      <p:sp>
        <p:nvSpPr>
          <p:cNvPr id="85" name="Lightning Bolt 84"/>
          <p:cNvSpPr/>
          <p:nvPr/>
        </p:nvSpPr>
        <p:spPr>
          <a:xfrm flipH="1">
            <a:off x="7342188" y="4051300"/>
            <a:ext cx="304800" cy="323850"/>
          </a:xfrm>
          <a:prstGeom prst="lightningBolt">
            <a:avLst/>
          </a:prstGeom>
          <a:solidFill>
            <a:srgbClr val="FF0000"/>
          </a:solidFill>
          <a:ln>
            <a:solidFill>
              <a:srgbClr val="A23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Helvetica Neue Light"/>
              <a:cs typeface="Helvetica Neue Light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7265365" y="5662379"/>
            <a:ext cx="1595437" cy="830997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smtClean="0">
                <a:latin typeface="Helvetica Neue Light"/>
                <a:cs typeface="Helvetica Neue Light"/>
              </a:rPr>
              <a:t> 10 de </a:t>
            </a:r>
            <a:r>
              <a:rPr lang="en-GB" sz="1600" dirty="0">
                <a:latin typeface="Helvetica Neue Light"/>
                <a:cs typeface="Helvetica Neue Light"/>
              </a:rPr>
              <a:t>novo novel coding variants </a:t>
            </a:r>
          </a:p>
        </p:txBody>
      </p:sp>
      <p:sp>
        <p:nvSpPr>
          <p:cNvPr id="92" name="Multiply 91"/>
          <p:cNvSpPr/>
          <p:nvPr/>
        </p:nvSpPr>
        <p:spPr>
          <a:xfrm>
            <a:off x="6167438" y="3227388"/>
            <a:ext cx="931862" cy="762000"/>
          </a:xfrm>
          <a:prstGeom prst="mathMultiply">
            <a:avLst>
              <a:gd name="adj1" fmla="val 6757"/>
            </a:avLst>
          </a:prstGeom>
          <a:solidFill>
            <a:srgbClr val="FF0000"/>
          </a:solidFill>
          <a:ln>
            <a:solidFill>
              <a:srgbClr val="A23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Helvetica Neue Light"/>
              <a:cs typeface="Helvetica Neue Light"/>
            </a:endParaRPr>
          </a:p>
        </p:txBody>
      </p:sp>
      <p:sp>
        <p:nvSpPr>
          <p:cNvPr id="93" name="Multiply 92"/>
          <p:cNvSpPr/>
          <p:nvPr/>
        </p:nvSpPr>
        <p:spPr>
          <a:xfrm>
            <a:off x="7297738" y="3227388"/>
            <a:ext cx="931862" cy="762000"/>
          </a:xfrm>
          <a:prstGeom prst="mathMultiply">
            <a:avLst>
              <a:gd name="adj1" fmla="val 6757"/>
            </a:avLst>
          </a:prstGeom>
          <a:solidFill>
            <a:srgbClr val="FF0000"/>
          </a:solidFill>
          <a:ln>
            <a:solidFill>
              <a:srgbClr val="A23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Helvetica Neue Light"/>
              <a:cs typeface="Helvetica Neue Light"/>
            </a:endParaRPr>
          </a:p>
        </p:txBody>
      </p:sp>
      <p:pic>
        <p:nvPicPr>
          <p:cNvPr id="44" name="Picture 43" descr="Black-m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35" y="1062476"/>
            <a:ext cx="516766" cy="1303866"/>
          </a:xfrm>
          <a:prstGeom prst="rect">
            <a:avLst/>
          </a:prstGeom>
        </p:spPr>
      </p:pic>
      <p:sp>
        <p:nvSpPr>
          <p:cNvPr id="2" name="Chevron 1"/>
          <p:cNvSpPr/>
          <p:nvPr/>
        </p:nvSpPr>
        <p:spPr>
          <a:xfrm>
            <a:off x="2279650" y="1246188"/>
            <a:ext cx="1997075" cy="66460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32523"/>
                </a:solidFill>
              </a:rPr>
              <a:t>s</a:t>
            </a:r>
            <a:r>
              <a:rPr lang="en-US" dirty="0" smtClean="0">
                <a:solidFill>
                  <a:srgbClr val="632523"/>
                </a:solidFill>
              </a:rPr>
              <a:t>equence genome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3989389" y="1246188"/>
            <a:ext cx="2052636" cy="66460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632523"/>
                </a:solidFill>
              </a:rPr>
              <a:t>select </a:t>
            </a:r>
            <a:r>
              <a:rPr lang="en-US" sz="1600" dirty="0" err="1" smtClean="0">
                <a:solidFill>
                  <a:srgbClr val="632523"/>
                </a:solidFill>
              </a:rPr>
              <a:t>exomic</a:t>
            </a:r>
            <a:r>
              <a:rPr lang="en-US" sz="1600" dirty="0" smtClean="0">
                <a:solidFill>
                  <a:srgbClr val="632523"/>
                </a:solidFill>
              </a:rPr>
              <a:t> sequences</a:t>
            </a:r>
            <a:endParaRPr lang="en-US" sz="1600" dirty="0">
              <a:solidFill>
                <a:srgbClr val="632523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764704" y="3756025"/>
            <a:ext cx="2185122" cy="78898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632523"/>
                </a:solidFill>
              </a:rPr>
              <a:t>Minor allele frequency filter (1%)</a:t>
            </a:r>
            <a:endParaRPr lang="en-US" sz="1400" dirty="0">
              <a:solidFill>
                <a:srgbClr val="632523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691331" y="3761072"/>
            <a:ext cx="2692007" cy="78394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Trio analysis; </a:t>
            </a:r>
            <a:r>
              <a:rPr lang="en-GB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sequence parents and exclude their private variants</a:t>
            </a:r>
            <a:endParaRPr lang="en-GB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Chevron 10"/>
          <p:cNvSpPr/>
          <p:nvPr/>
        </p:nvSpPr>
        <p:spPr>
          <a:xfrm rot="10800000" flipV="1">
            <a:off x="3691331" y="5431565"/>
            <a:ext cx="2816666" cy="78898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Helvetica Neue Light"/>
                <a:cs typeface="Helvetica Neue Light"/>
              </a:rPr>
              <a:t> </a:t>
            </a:r>
            <a:r>
              <a:rPr lang="en-GB" sz="1400" dirty="0" smtClean="0">
                <a:solidFill>
                  <a:srgbClr val="632523"/>
                </a:solidFill>
                <a:latin typeface="Helvetica Neue Light"/>
                <a:cs typeface="Helvetica Neue Light"/>
              </a:rPr>
              <a:t>Look at affected gene function and  mutational impact</a:t>
            </a:r>
            <a:endParaRPr lang="en-US" sz="1400" dirty="0">
              <a:solidFill>
                <a:srgbClr val="632523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1649413" y="5431565"/>
            <a:ext cx="2339976" cy="754163"/>
          </a:xfrm>
          <a:prstGeom prst="chevron">
            <a:avLst/>
          </a:prstGeom>
          <a:solidFill>
            <a:srgbClr val="D9969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Identify a single likely-causative mutation?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893612" y="4518472"/>
            <a:ext cx="1595438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latin typeface="Helvetica Neue Light"/>
                <a:cs typeface="Helvetica Neue Light"/>
              </a:rPr>
              <a:t>~143 novel coding variants </a:t>
            </a:r>
          </a:p>
        </p:txBody>
      </p:sp>
    </p:spTree>
    <p:extLst>
      <p:ext uri="{BB962C8B-B14F-4D97-AF65-F5344CB8AC3E}">
        <p14:creationId xmlns:p14="http://schemas.microsoft.com/office/powerpoint/2010/main" val="5334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84" grpId="0" animBg="1"/>
      <p:bldP spid="85" grpId="0" animBg="1"/>
      <p:bldP spid="86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Disease-causing variants discovery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successful identification of disease-causing variation of Miller syndrome from WES [Ng et al., 2010]</a:t>
            </a:r>
          </a:p>
          <a:p>
            <a:r>
              <a:rPr lang="en-US" dirty="0" smtClean="0"/>
              <a:t>Current success rate of WES and WGS:  22% - 25%</a:t>
            </a:r>
          </a:p>
          <a:p>
            <a:r>
              <a:rPr lang="en-US" dirty="0" smtClean="0"/>
              <a:t>Using systematic filtering of variants ( MAF,  quality, etc)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chemeClr val="accent1"/>
                </a:solidFill>
              </a:rPr>
              <a:t>Issues:</a:t>
            </a:r>
          </a:p>
          <a:p>
            <a:pPr lvl="1"/>
            <a:r>
              <a:rPr lang="en-US" dirty="0" smtClean="0"/>
              <a:t>Approach does not scale well </a:t>
            </a:r>
          </a:p>
          <a:p>
            <a:pPr lvl="2"/>
            <a:r>
              <a:rPr lang="en-US" dirty="0" smtClean="0"/>
              <a:t>A human </a:t>
            </a:r>
            <a:r>
              <a:rPr lang="en-US" dirty="0" err="1" smtClean="0"/>
              <a:t>exome</a:t>
            </a:r>
            <a:r>
              <a:rPr lang="en-US" dirty="0" smtClean="0"/>
              <a:t> contains around 30K variants with about 100 genuine loss-of-function mutations</a:t>
            </a:r>
          </a:p>
          <a:p>
            <a:pPr lvl="2"/>
            <a:r>
              <a:rPr lang="en-US" dirty="0" smtClean="0"/>
              <a:t>After filtering </a:t>
            </a:r>
            <a:r>
              <a:rPr lang="en-US" dirty="0" smtClean="0">
                <a:sym typeface="Wingdings" pitchFamily="2" charset="2"/>
              </a:rPr>
              <a:t> hundreds of variants are left, </a:t>
            </a:r>
            <a:r>
              <a:rPr lang="en-US" u="sng" dirty="0" smtClean="0">
                <a:sym typeface="Wingdings" pitchFamily="2" charset="2"/>
              </a:rPr>
              <a:t>which one is the one</a:t>
            </a:r>
            <a:r>
              <a:rPr lang="en-US" dirty="0" smtClean="0">
                <a:sym typeface="Wingdings" pitchFamily="2" charset="2"/>
              </a:rPr>
              <a:t>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“Needles in stacks of Needles!”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772400" cy="457200"/>
          </a:xfrm>
        </p:spPr>
        <p:txBody>
          <a:bodyPr/>
          <a:lstStyle/>
          <a:p>
            <a:r>
              <a:rPr lang="en-US" dirty="0" smtClean="0"/>
              <a:t>Gregory M. Cooper and Jay </a:t>
            </a:r>
            <a:r>
              <a:rPr lang="en-US" dirty="0" err="1" smtClean="0"/>
              <a:t>Shendure</a:t>
            </a:r>
            <a:r>
              <a:rPr lang="en-US" dirty="0" smtClean="0"/>
              <a:t>. Needles in stacks of needles: </a:t>
            </a:r>
            <a:r>
              <a:rPr lang="en-US" dirty="0" err="1" smtClean="0"/>
              <a:t>inding</a:t>
            </a:r>
            <a:r>
              <a:rPr lang="en-US" dirty="0" smtClean="0"/>
              <a:t> disease-causal variants in a wealth of genomic data. Nature reviews. Genetics, 12(9):628{640, September 2011.</a:t>
            </a:r>
            <a:endParaRPr lang="en-US" dirty="0"/>
          </a:p>
        </p:txBody>
      </p:sp>
      <p:pic>
        <p:nvPicPr>
          <p:cNvPr id="1026" name="Picture 2" descr="https://openclipart.org/image/2400px/svg_to_png/224300/The-Thinker-Auguste-Rodin-Graysc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2209800" cy="2906449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 rot="804535">
            <a:off x="2006798" y="1284953"/>
            <a:ext cx="3757457" cy="2868305"/>
          </a:xfrm>
          <a:prstGeom prst="cloudCallout">
            <a:avLst>
              <a:gd name="adj1" fmla="val 67878"/>
              <a:gd name="adj2" fmla="val 28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deltamanagement.com/images/nee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2743200" cy="182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Predicting deleteriousness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Leveraging biochemical, evolutionary, and structural information about variants.</a:t>
            </a:r>
          </a:p>
          <a:p>
            <a:r>
              <a:rPr lang="en-US" dirty="0" smtClean="0"/>
              <a:t> In WES data:</a:t>
            </a:r>
          </a:p>
          <a:p>
            <a:pPr lvl="1"/>
            <a:r>
              <a:rPr lang="en-US" dirty="0" smtClean="0"/>
              <a:t>SIFT [Kumar et al., 2009]</a:t>
            </a:r>
          </a:p>
          <a:p>
            <a:pPr lvl="1"/>
            <a:r>
              <a:rPr lang="en-US" dirty="0" err="1" smtClean="0"/>
              <a:t>PolyPhen</a:t>
            </a:r>
            <a:r>
              <a:rPr lang="en-US" dirty="0" smtClean="0"/>
              <a:t> [Adzhubei1 et al., 2010]</a:t>
            </a:r>
          </a:p>
          <a:p>
            <a:pPr lvl="1"/>
            <a:r>
              <a:rPr lang="en-US" dirty="0" smtClean="0"/>
              <a:t>GERP++ [</a:t>
            </a:r>
            <a:r>
              <a:rPr lang="en-US" dirty="0" err="1" smtClean="0"/>
              <a:t>Davydov</a:t>
            </a:r>
            <a:r>
              <a:rPr lang="en-US" dirty="0" smtClean="0"/>
              <a:t> et al., 2010]</a:t>
            </a:r>
          </a:p>
          <a:p>
            <a:r>
              <a:rPr lang="en-US" dirty="0" smtClean="0"/>
              <a:t>In WGS data:</a:t>
            </a:r>
          </a:p>
          <a:p>
            <a:pPr lvl="1"/>
            <a:r>
              <a:rPr lang="en-US" dirty="0" smtClean="0"/>
              <a:t>GWAVA [Ritchie et al., 2014]</a:t>
            </a:r>
          </a:p>
          <a:p>
            <a:pPr lvl="1"/>
            <a:r>
              <a:rPr lang="en-US" dirty="0" err="1" smtClean="0"/>
              <a:t>MutationTaster</a:t>
            </a:r>
            <a:r>
              <a:rPr lang="en-US" dirty="0" smtClean="0"/>
              <a:t> [Schwarz et al.,2014]</a:t>
            </a:r>
          </a:p>
          <a:p>
            <a:pPr lvl="1"/>
            <a:r>
              <a:rPr lang="en-US" dirty="0" smtClean="0"/>
              <a:t>FATHMM-MKL [</a:t>
            </a:r>
            <a:r>
              <a:rPr lang="en-US" dirty="0" err="1" smtClean="0"/>
              <a:t>Shihab</a:t>
            </a:r>
            <a:r>
              <a:rPr lang="en-US" dirty="0" smtClean="0"/>
              <a:t> et al.,2015]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1661</TotalTime>
  <Words>1530</Words>
  <Application>Microsoft Office PowerPoint</Application>
  <PresentationFormat>On-screen Show (4:3)</PresentationFormat>
  <Paragraphs>402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Calibri</vt:lpstr>
      <vt:lpstr>Franklin Gothic Book</vt:lpstr>
      <vt:lpstr>Helvetica Neue Light</vt:lpstr>
      <vt:lpstr>Perpetua</vt:lpstr>
      <vt:lpstr>Wingdings</vt:lpstr>
      <vt:lpstr>Wingdings 2</vt:lpstr>
      <vt:lpstr>Equity</vt:lpstr>
      <vt:lpstr>Worksheet</vt:lpstr>
      <vt:lpstr>Microsoft Excel Worksheet</vt:lpstr>
      <vt:lpstr>The role of ontologies in the analysis of personal genome data</vt:lpstr>
      <vt:lpstr>NGS and personalized medicine</vt:lpstr>
      <vt:lpstr>Human genetic variations</vt:lpstr>
      <vt:lpstr>Mutations and Diseases</vt:lpstr>
      <vt:lpstr>How do we identify the de novo mutation responsible?</vt:lpstr>
      <vt:lpstr>Identifying a causative de novo mutation </vt:lpstr>
      <vt:lpstr>Disease-causing variants discovery</vt:lpstr>
      <vt:lpstr>“Needles in stacks of Needles!”</vt:lpstr>
      <vt:lpstr>Predicting deleteriousness</vt:lpstr>
      <vt:lpstr>More sophisticated methods..</vt:lpstr>
      <vt:lpstr>A promising approach..</vt:lpstr>
      <vt:lpstr>PhenomeNET-VP (PVP)</vt:lpstr>
      <vt:lpstr>PVP Training data design </vt:lpstr>
      <vt:lpstr>PVP Features</vt:lpstr>
      <vt:lpstr>PVP Pipeline</vt:lpstr>
      <vt:lpstr>PVP Pipeline</vt:lpstr>
      <vt:lpstr>PVP Pipeline</vt:lpstr>
      <vt:lpstr>PVP Pipeline</vt:lpstr>
      <vt:lpstr>PVP Pipeline</vt:lpstr>
      <vt:lpstr>PVP Pipeline</vt:lpstr>
      <vt:lpstr>PVP Pipeline</vt:lpstr>
      <vt:lpstr>PVP Pipeline</vt:lpstr>
      <vt:lpstr>PVP Pipeline</vt:lpstr>
      <vt:lpstr>PVP Pipeline</vt:lpstr>
      <vt:lpstr>PVP Pipeline</vt:lpstr>
      <vt:lpstr>PVP Evaluation</vt:lpstr>
      <vt:lpstr>PVP Evaluation</vt:lpstr>
      <vt:lpstr>PVP Evaluation by Inheritance mode</vt:lpstr>
      <vt:lpstr>Analysis of UK10K data</vt:lpstr>
      <vt:lpstr>Analysis of UK10K data</vt:lpstr>
      <vt:lpstr>Sounds good, where can I get PVP?</vt:lpstr>
      <vt:lpstr>How to install PVP</vt:lpstr>
      <vt:lpstr>Getting the required Databases</vt:lpstr>
      <vt:lpstr>PVP Parameters</vt:lpstr>
      <vt:lpstr>Tips and Tricks</vt:lpstr>
      <vt:lpstr>PVP Demo</vt:lpstr>
      <vt:lpstr>PVP Demo</vt:lpstr>
      <vt:lpstr>PVP Demo</vt:lpstr>
      <vt:lpstr>PVP Demo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ontologies in the analysis of personal genome data</dc:title>
  <dc:creator>Amy</dc:creator>
  <cp:lastModifiedBy>Imene Boudellioua</cp:lastModifiedBy>
  <cp:revision>190</cp:revision>
  <dcterms:created xsi:type="dcterms:W3CDTF">2006-08-16T00:00:00Z</dcterms:created>
  <dcterms:modified xsi:type="dcterms:W3CDTF">2016-09-04T08:17:45Z</dcterms:modified>
</cp:coreProperties>
</file>