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3" r:id="rId3"/>
    <p:sldId id="259" r:id="rId4"/>
    <p:sldId id="257" r:id="rId5"/>
    <p:sldId id="258" r:id="rId6"/>
    <p:sldId id="262" r:id="rId7"/>
    <p:sldId id="260" r:id="rId8"/>
    <p:sldId id="261" r:id="rId9"/>
    <p:sldId id="269" r:id="rId10"/>
    <p:sldId id="270" r:id="rId11"/>
    <p:sldId id="267" r:id="rId12"/>
    <p:sldId id="266" r:id="rId13"/>
    <p:sldId id="265" r:id="rId14"/>
    <p:sldId id="271" r:id="rId15"/>
    <p:sldId id="272" r:id="rId16"/>
    <p:sldId id="279" r:id="rId17"/>
    <p:sldId id="281" r:id="rId18"/>
    <p:sldId id="273" r:id="rId19"/>
    <p:sldId id="275" r:id="rId20"/>
    <p:sldId id="283" r:id="rId21"/>
    <p:sldId id="276" r:id="rId22"/>
    <p:sldId id="280" r:id="rId23"/>
    <p:sldId id="282" r:id="rId24"/>
    <p:sldId id="277" r:id="rId25"/>
    <p:sldId id="264" r:id="rId26"/>
    <p:sldId id="26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5" d="100"/>
          <a:sy n="105" d="100"/>
        </p:scale>
        <p:origin x="-3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B094D-C0A7-A349-8096-E46D75C5E6A4}" type="datetimeFigureOut">
              <a:rPr lang="en-US" smtClean="0"/>
              <a:t>03/09/16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17294-5905-E34B-BB96-B90C8A73DF82}" type="slidenum">
              <a:rPr lang="en-US" smtClean="0"/>
              <a:t>‹#›</a:t>
            </a:fld>
            <a:endParaRPr lang="en-US"/>
          </a:p>
        </p:txBody>
      </p:sp>
    </p:spTree>
    <p:extLst>
      <p:ext uri="{BB962C8B-B14F-4D97-AF65-F5344CB8AC3E}">
        <p14:creationId xmlns:p14="http://schemas.microsoft.com/office/powerpoint/2010/main" val="3346243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06C5-2C79-824D-A67B-F5FC90FB120F}" type="slidenum">
              <a:rPr lang="en-US" smtClean="0"/>
              <a:pPr/>
              <a:t>6</a:t>
            </a:fld>
            <a:endParaRPr lang="en-US"/>
          </a:p>
        </p:txBody>
      </p:sp>
    </p:spTree>
    <p:extLst>
      <p:ext uri="{BB962C8B-B14F-4D97-AF65-F5344CB8AC3E}">
        <p14:creationId xmlns:p14="http://schemas.microsoft.com/office/powerpoint/2010/main" val="78766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6AF4AC-83F7-5A44-ADFC-086328054578}" type="slidenum">
              <a:rPr lang="en-US"/>
              <a:pPr>
                <a:defRPr/>
              </a:pPr>
              <a:t>11</a:t>
            </a:fld>
            <a:endParaRPr lang="en-US"/>
          </a:p>
        </p:txBody>
      </p:sp>
      <p:sp>
        <p:nvSpPr>
          <p:cNvPr id="49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86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23</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a:t>Finding similar patients in PhenomeCentral. Patient data can be contributed to PhenomeCentral through the PhenoTips user interface, including the phenotype quick search box that enables rapid entry of phenotype terms from the HPO (</a:t>
            </a:r>
            <a:r>
              <a:rPr b="1"/>
              <a:t>A</a:t>
            </a:r>
            <a:r>
              <a:rPr/>
              <a:t>), or selected records can be automatically deidentified and transferred from any PhenoTips instance automatically. The patient record can contain both present and absent phenotypic features (</a:t>
            </a:r>
            <a:r>
              <a:rPr b="1"/>
              <a:t>B</a:t>
            </a:r>
            <a:r>
              <a:rPr/>
              <a:t>) as well as genetic information, including candidate genes and VCF files (</a:t>
            </a:r>
            <a:r>
              <a:rPr b="1"/>
              <a:t>C</a:t>
            </a:r>
            <a:r>
              <a:rPr/>
              <a:t>). The patient's features are then immediately compared with all other patients in PhenomeCentral (</a:t>
            </a:r>
            <a:r>
              <a:rPr b="1"/>
              <a:t>D</a:t>
            </a:r>
            <a:r>
              <a:rPr/>
              <a:t>), and the best matches are shown to the user. A detailed breakdown of the phenotypic (</a:t>
            </a:r>
            <a:r>
              <a:rPr b="1"/>
              <a:t>E</a:t>
            </a:r>
            <a:r>
              <a:rPr/>
              <a:t>) and genotypic (</a:t>
            </a:r>
            <a:r>
              <a:rPr b="1"/>
              <a:t>F</a:t>
            </a:r>
            <a:r>
              <a:rPr/>
              <a:t>) similarity is shown for each match, enabling the user to see the underlying reasons for the match and determine whether or not the match is worth following up. A customizable email template (</a:t>
            </a:r>
            <a:r>
              <a:rPr b="1"/>
              <a:t>G</a:t>
            </a:r>
            <a:r>
              <a:rPr/>
              <a:t>) facilitates contacting the (potentially undisclosed) submitter of another patient record.</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6F4FB-6B37-A146-A7D2-BF133568AAD7}" type="slidenum">
              <a:rPr lang="en-US"/>
              <a:pPr/>
              <a:t>26</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A26A2B2-0217-444D-9AE3-4ADFA412049C}" type="datetimeFigureOut">
              <a:rPr lang="en-US" smtClean="0"/>
              <a:t>03/09/16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345487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26A2B2-0217-444D-9AE3-4ADFA412049C}" type="datetimeFigureOut">
              <a:rPr lang="en-US" smtClean="0"/>
              <a:t>03/09/16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248552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26A2B2-0217-444D-9AE3-4ADFA412049C}" type="datetimeFigureOut">
              <a:rPr lang="en-US" smtClean="0"/>
              <a:t>03/09/16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154052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22031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26A2B2-0217-444D-9AE3-4ADFA412049C}" type="datetimeFigureOut">
              <a:rPr lang="en-US" smtClean="0"/>
              <a:t>03/09/16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201860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A26A2B2-0217-444D-9AE3-4ADFA412049C}" type="datetimeFigureOut">
              <a:rPr lang="en-US" smtClean="0"/>
              <a:t>03/09/16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429059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A26A2B2-0217-444D-9AE3-4ADFA412049C}" type="datetimeFigureOut">
              <a:rPr lang="en-US" smtClean="0"/>
              <a:t>03/09/16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2262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26A2B2-0217-444D-9AE3-4ADFA412049C}" type="datetimeFigureOut">
              <a:rPr lang="en-US" smtClean="0"/>
              <a:t>03/09/16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22431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A26A2B2-0217-444D-9AE3-4ADFA412049C}" type="datetimeFigureOut">
              <a:rPr lang="en-US" smtClean="0"/>
              <a:t>03/09/16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401632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6A2B2-0217-444D-9AE3-4ADFA412049C}" type="datetimeFigureOut">
              <a:rPr lang="en-US" smtClean="0"/>
              <a:t>03/09/16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286872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A26A2B2-0217-444D-9AE3-4ADFA412049C}" type="datetimeFigureOut">
              <a:rPr lang="en-US" smtClean="0"/>
              <a:t>03/09/16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407061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A26A2B2-0217-444D-9AE3-4ADFA412049C}" type="datetimeFigureOut">
              <a:rPr lang="en-US" smtClean="0"/>
              <a:t>03/09/16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B297F-F728-2B46-9045-98C76A53BC7A}" type="slidenum">
              <a:rPr lang="en-US" smtClean="0"/>
              <a:t>‹#›</a:t>
            </a:fld>
            <a:endParaRPr lang="en-US"/>
          </a:p>
        </p:txBody>
      </p:sp>
    </p:spTree>
    <p:extLst>
      <p:ext uri="{BB962C8B-B14F-4D97-AF65-F5344CB8AC3E}">
        <p14:creationId xmlns:p14="http://schemas.microsoft.com/office/powerpoint/2010/main" val="41667621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A2B2-0217-444D-9AE3-4ADFA412049C}" type="datetimeFigureOut">
              <a:rPr lang="en-US" smtClean="0"/>
              <a:t>03/09/16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B297F-F728-2B46-9045-98C76A53BC7A}" type="slidenum">
              <a:rPr lang="en-US" smtClean="0"/>
              <a:t>‹#›</a:t>
            </a:fld>
            <a:endParaRPr lang="en-US"/>
          </a:p>
        </p:txBody>
      </p:sp>
    </p:spTree>
    <p:extLst>
      <p:ext uri="{BB962C8B-B14F-4D97-AF65-F5344CB8AC3E}">
        <p14:creationId xmlns:p14="http://schemas.microsoft.com/office/powerpoint/2010/main" val="2193749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b="0" i="1" kern="1200">
          <a:solidFill>
            <a:schemeClr val="accent2"/>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800" b="0" i="0" kern="1200">
          <a:solidFill>
            <a:schemeClr val="tx1"/>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400" b="0" i="0" kern="1200">
          <a:solidFill>
            <a:schemeClr val="tx1"/>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20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onlinelibrary.wiley.com/doi/10.1002/humu.2015.36.issue-10/issuetoc" TargetMode="External"/><Relationship Id="rId5" Type="http://schemas.openxmlformats.org/officeDocument/2006/relationships/hyperlink" Target="http://onlinelibrary.wiley.com/doi/10.1002/humu.22851/full%23humu22851-fig-0001" TargetMode="External"/><Relationship Id="rId6"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t>O</a:t>
            </a:r>
            <a:r>
              <a:rPr lang="en-US" dirty="0" smtClean="0"/>
              <a:t>ntologies in biology, biomedicine and disease genetics</a:t>
            </a:r>
            <a:endParaRPr lang="en-US" dirty="0"/>
          </a:p>
        </p:txBody>
      </p:sp>
      <p:pic>
        <p:nvPicPr>
          <p:cNvPr id="4" name="Picture 3" descr="by-nc-sa.eps-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 y="6178550"/>
            <a:ext cx="1536700" cy="546100"/>
          </a:xfrm>
          <a:prstGeom prst="rect">
            <a:avLst/>
          </a:prstGeom>
        </p:spPr>
      </p:pic>
    </p:spTree>
    <p:extLst>
      <p:ext uri="{BB962C8B-B14F-4D97-AF65-F5344CB8AC3E}">
        <p14:creationId xmlns:p14="http://schemas.microsoft.com/office/powerpoint/2010/main" val="32651859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incorrect assertion by reasoning</a:t>
            </a:r>
            <a:endParaRPr lang="en-US" dirty="0"/>
          </a:p>
        </p:txBody>
      </p:sp>
      <p:pic>
        <p:nvPicPr>
          <p:cNvPr id="4" name="Content Placeholder 3"/>
          <p:cNvPicPr>
            <a:picLocks noGrp="1" noChangeAspect="1"/>
          </p:cNvPicPr>
          <p:nvPr>
            <p:ph idx="1"/>
          </p:nvPr>
        </p:nvPicPr>
        <p:blipFill>
          <a:blip r:embed="rId2"/>
          <a:srcRect t="12159" b="12159"/>
          <a:stretch>
            <a:fillRect/>
          </a:stretch>
        </p:blipFill>
        <p:spPr/>
      </p:pic>
      <p:sp>
        <p:nvSpPr>
          <p:cNvPr id="5" name="Rectangle 4"/>
          <p:cNvSpPr/>
          <p:nvPr/>
        </p:nvSpPr>
        <p:spPr>
          <a:xfrm>
            <a:off x="6051871" y="6384471"/>
            <a:ext cx="2785926" cy="369332"/>
          </a:xfrm>
          <a:prstGeom prst="rect">
            <a:avLst/>
          </a:prstGeom>
        </p:spPr>
        <p:txBody>
          <a:bodyPr wrap="none">
            <a:spAutoFit/>
          </a:bodyPr>
          <a:lstStyle/>
          <a:p>
            <a:r>
              <a:rPr lang="en-US" dirty="0" smtClean="0"/>
              <a:t>Genome Biology 201213:R5</a:t>
            </a:r>
            <a:endParaRPr lang="en-US" dirty="0"/>
          </a:p>
        </p:txBody>
      </p:sp>
    </p:spTree>
    <p:extLst>
      <p:ext uri="{BB962C8B-B14F-4D97-AF65-F5344CB8AC3E}">
        <p14:creationId xmlns:p14="http://schemas.microsoft.com/office/powerpoint/2010/main" val="13505469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ChangeArrowheads="1"/>
          </p:cNvSpPr>
          <p:nvPr/>
        </p:nvSpPr>
        <p:spPr bwMode="auto">
          <a:xfrm>
            <a:off x="1011238" y="447675"/>
            <a:ext cx="7659687" cy="5814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1" hangingPunct="1">
              <a:defRPr/>
            </a:pPr>
            <a:r>
              <a:rPr lang="en-US" sz="3600" b="1" dirty="0">
                <a:solidFill>
                  <a:schemeClr val="tx2"/>
                </a:solidFill>
                <a:cs typeface="+mn-cs"/>
              </a:rPr>
              <a:t>         </a:t>
            </a:r>
            <a:endParaRPr lang="en-US" sz="3600" b="1" dirty="0">
              <a:solidFill>
                <a:srgbClr val="953735"/>
              </a:solidFill>
              <a:cs typeface="+mn-cs"/>
            </a:endParaRPr>
          </a:p>
          <a:p>
            <a:pPr eaLnBrk="1" hangingPunct="1">
              <a:defRPr/>
            </a:pPr>
            <a:r>
              <a:rPr lang="en-US" sz="3200" dirty="0" smtClean="0">
                <a:solidFill>
                  <a:srgbClr val="A23C3A"/>
                </a:solidFill>
                <a:latin typeface="Helvetica Neue Light"/>
                <a:cs typeface="Helvetica Neue Light"/>
              </a:rPr>
              <a:t>Functional Genomics </a:t>
            </a:r>
          </a:p>
          <a:p>
            <a:pPr eaLnBrk="1" hangingPunct="1">
              <a:defRPr/>
            </a:pPr>
            <a:r>
              <a:rPr lang="en-US" sz="3200" dirty="0" smtClean="0">
                <a:solidFill>
                  <a:srgbClr val="A23C3A"/>
                </a:solidFill>
                <a:latin typeface="Helvetica Neue Light"/>
                <a:cs typeface="Helvetica Neue Light"/>
              </a:rPr>
              <a:t>Understanding </a:t>
            </a:r>
            <a:r>
              <a:rPr lang="en-US" sz="3200" dirty="0">
                <a:solidFill>
                  <a:srgbClr val="A23C3A"/>
                </a:solidFill>
                <a:latin typeface="Helvetica Neue Light"/>
                <a:cs typeface="Helvetica Neue Light"/>
              </a:rPr>
              <a:t>the link between </a:t>
            </a:r>
            <a:r>
              <a:rPr lang="en-US" sz="3200" dirty="0" smtClean="0">
                <a:solidFill>
                  <a:srgbClr val="A23C3A"/>
                </a:solidFill>
                <a:latin typeface="Helvetica Neue Light"/>
                <a:cs typeface="Helvetica Neue Light"/>
              </a:rPr>
              <a:t>–</a:t>
            </a:r>
            <a:endParaRPr lang="en-US" sz="3200" dirty="0">
              <a:solidFill>
                <a:srgbClr val="A23C3A"/>
              </a:solidFill>
              <a:latin typeface="Helvetica Neue Light"/>
              <a:cs typeface="Helvetica Neue Light"/>
            </a:endParaRPr>
          </a:p>
          <a:p>
            <a:pPr eaLnBrk="1" hangingPunct="1">
              <a:defRPr/>
            </a:pPr>
            <a:endParaRPr lang="en-US" sz="2800" dirty="0" smtClean="0">
              <a:latin typeface="Helvetica Neue Light"/>
              <a:cs typeface="Helvetica Neue Light"/>
            </a:endParaRPr>
          </a:p>
          <a:p>
            <a:pPr eaLnBrk="1" hangingPunct="1">
              <a:defRPr/>
            </a:pPr>
            <a:endParaRPr lang="en-US" sz="2800" dirty="0">
              <a:latin typeface="Helvetica Neue Light"/>
              <a:cs typeface="Helvetica Neue Light"/>
            </a:endParaRPr>
          </a:p>
          <a:p>
            <a:pPr eaLnBrk="1" hangingPunct="1">
              <a:defRPr/>
            </a:pPr>
            <a:endParaRPr lang="en-US" sz="2800" dirty="0">
              <a:latin typeface="Helvetica Neue Light"/>
              <a:cs typeface="Helvetica Neue Light"/>
            </a:endParaRPr>
          </a:p>
          <a:p>
            <a:pPr eaLnBrk="1" hangingPunct="1">
              <a:defRPr/>
            </a:pPr>
            <a:r>
              <a:rPr lang="en-US" sz="2800" dirty="0">
                <a:latin typeface="Helvetica Neue Light"/>
                <a:cs typeface="Helvetica Neue Light"/>
              </a:rPr>
              <a:t>DNA sequence                 Biology/Disease</a:t>
            </a:r>
          </a:p>
          <a:p>
            <a:pPr eaLnBrk="1" hangingPunct="1">
              <a:defRPr/>
            </a:pPr>
            <a:r>
              <a:rPr lang="en-US" sz="2800" dirty="0">
                <a:latin typeface="Helvetica Neue Light"/>
                <a:cs typeface="Helvetica Neue Light"/>
              </a:rPr>
              <a:t>   (Genotype)                    (Phenotype)</a:t>
            </a:r>
          </a:p>
          <a:p>
            <a:pPr eaLnBrk="1" hangingPunct="1">
              <a:defRPr/>
            </a:pPr>
            <a:endParaRPr lang="en-US" sz="2800" dirty="0">
              <a:latin typeface="Helvetica Neue Light"/>
              <a:cs typeface="Helvetica Neue Light"/>
            </a:endParaRPr>
          </a:p>
          <a:p>
            <a:pPr eaLnBrk="1" hangingPunct="1">
              <a:defRPr/>
            </a:pPr>
            <a:endParaRPr lang="en-US" sz="2800" dirty="0">
              <a:latin typeface="Helvetica Neue Light"/>
              <a:cs typeface="Helvetica Neue Light"/>
            </a:endParaRPr>
          </a:p>
          <a:p>
            <a:pPr eaLnBrk="1" hangingPunct="1">
              <a:defRPr/>
            </a:pPr>
            <a:r>
              <a:rPr lang="en-US" sz="2800" dirty="0">
                <a:latin typeface="Helvetica Neue Light"/>
                <a:cs typeface="Helvetica Neue Light"/>
              </a:rPr>
              <a:t>                       </a:t>
            </a:r>
            <a:r>
              <a:rPr lang="en-US" sz="2800" dirty="0" smtClean="0">
                <a:latin typeface="Helvetica Neue Light"/>
                <a:cs typeface="Helvetica Neue Light"/>
              </a:rPr>
              <a:t>    Modifiers</a:t>
            </a:r>
            <a:endParaRPr lang="en-US" sz="2800" dirty="0">
              <a:latin typeface="Helvetica Neue Light"/>
              <a:cs typeface="Helvetica Neue Light"/>
            </a:endParaRPr>
          </a:p>
          <a:p>
            <a:pPr eaLnBrk="1" hangingPunct="1">
              <a:defRPr/>
            </a:pPr>
            <a:r>
              <a:rPr lang="en-US" sz="2800" dirty="0" smtClean="0">
                <a:latin typeface="Helvetica Neue Light"/>
                <a:cs typeface="Helvetica Neue Light"/>
              </a:rPr>
              <a:t>                           </a:t>
            </a:r>
            <a:r>
              <a:rPr lang="en-US" sz="2000" dirty="0" smtClean="0">
                <a:latin typeface="Helvetica Neue Light"/>
                <a:cs typeface="Helvetica Neue Light"/>
              </a:rPr>
              <a:t>Environment</a:t>
            </a:r>
            <a:endParaRPr lang="en-US" sz="2000" dirty="0">
              <a:latin typeface="Helvetica Neue Light"/>
              <a:cs typeface="Helvetica Neue Light"/>
            </a:endParaRPr>
          </a:p>
          <a:p>
            <a:pPr eaLnBrk="1" hangingPunct="1">
              <a:defRPr/>
            </a:pPr>
            <a:r>
              <a:rPr lang="en-US" sz="2000" dirty="0" smtClean="0">
                <a:latin typeface="Helvetica Neue Light"/>
                <a:cs typeface="Helvetica Neue Light"/>
              </a:rPr>
              <a:t>                                          Drugs</a:t>
            </a:r>
            <a:endParaRPr lang="en-US" sz="2000" dirty="0">
              <a:latin typeface="Helvetica Neue Light"/>
              <a:cs typeface="Helvetica Neue Light"/>
            </a:endParaRPr>
          </a:p>
        </p:txBody>
      </p:sp>
      <p:sp>
        <p:nvSpPr>
          <p:cNvPr id="285700" name="Line 4"/>
          <p:cNvSpPr>
            <a:spLocks noChangeShapeType="1"/>
          </p:cNvSpPr>
          <p:nvPr/>
        </p:nvSpPr>
        <p:spPr bwMode="auto">
          <a:xfrm>
            <a:off x="3607773" y="3189367"/>
            <a:ext cx="1244600" cy="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5701" name="Line 5"/>
          <p:cNvSpPr>
            <a:spLocks noChangeShapeType="1"/>
          </p:cNvSpPr>
          <p:nvPr/>
        </p:nvSpPr>
        <p:spPr bwMode="auto">
          <a:xfrm>
            <a:off x="3167735" y="3844968"/>
            <a:ext cx="558800" cy="5588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5702" name="Line 6"/>
          <p:cNvSpPr>
            <a:spLocks noChangeShapeType="1"/>
          </p:cNvSpPr>
          <p:nvPr/>
        </p:nvSpPr>
        <p:spPr bwMode="auto">
          <a:xfrm flipH="1">
            <a:off x="5089525" y="3937000"/>
            <a:ext cx="609600" cy="558800"/>
          </a:xfrm>
          <a:prstGeom prst="line">
            <a:avLst/>
          </a:prstGeom>
          <a:noFill/>
          <a:ln w="508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 name="Group 1"/>
          <p:cNvGrpSpPr/>
          <p:nvPr/>
        </p:nvGrpSpPr>
        <p:grpSpPr>
          <a:xfrm>
            <a:off x="544426" y="4154458"/>
            <a:ext cx="2224087" cy="1016060"/>
            <a:chOff x="595313" y="4244975"/>
            <a:chExt cx="2224087" cy="1016060"/>
          </a:xfrm>
        </p:grpSpPr>
        <p:sp>
          <p:nvSpPr>
            <p:cNvPr id="285698" name="Line 2"/>
            <p:cNvSpPr>
              <a:spLocks noChangeShapeType="1"/>
            </p:cNvSpPr>
            <p:nvPr/>
          </p:nvSpPr>
          <p:spPr bwMode="auto">
            <a:xfrm>
              <a:off x="685800" y="4754563"/>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urier"/>
                <a:cs typeface="Courier"/>
              </a:endParaRPr>
            </a:p>
          </p:txBody>
        </p:sp>
        <p:sp>
          <p:nvSpPr>
            <p:cNvPr id="285704" name="Rectangle 8"/>
            <p:cNvSpPr>
              <a:spLocks noChangeArrowheads="1"/>
            </p:cNvSpPr>
            <p:nvPr/>
          </p:nvSpPr>
          <p:spPr bwMode="auto">
            <a:xfrm>
              <a:off x="595313" y="4244975"/>
              <a:ext cx="198352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defRPr/>
              </a:pPr>
              <a:r>
                <a:rPr lang="en-US" sz="1800" b="1" dirty="0">
                  <a:latin typeface="Courier"/>
                  <a:cs typeface="Courier"/>
                </a:rPr>
                <a:t>ATTCGCATGGACC</a:t>
              </a:r>
            </a:p>
          </p:txBody>
        </p:sp>
        <p:sp>
          <p:nvSpPr>
            <p:cNvPr id="285707" name="Text Box 11"/>
            <p:cNvSpPr txBox="1">
              <a:spLocks noChangeArrowheads="1"/>
            </p:cNvSpPr>
            <p:nvPr/>
          </p:nvSpPr>
          <p:spPr bwMode="auto">
            <a:xfrm>
              <a:off x="1246760" y="4556125"/>
              <a:ext cx="338579"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000" b="1">
                  <a:latin typeface="Courier"/>
                  <a:cs typeface="Courier"/>
                </a:rPr>
                <a:t>C</a:t>
              </a:r>
            </a:p>
          </p:txBody>
        </p:sp>
        <p:sp>
          <p:nvSpPr>
            <p:cNvPr id="285708" name="Line 12"/>
            <p:cNvSpPr>
              <a:spLocks noChangeShapeType="1"/>
            </p:cNvSpPr>
            <p:nvPr/>
          </p:nvSpPr>
          <p:spPr bwMode="auto">
            <a:xfrm>
              <a:off x="1524000" y="4754563"/>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urier"/>
                <a:cs typeface="Courier"/>
              </a:endParaRPr>
            </a:p>
          </p:txBody>
        </p:sp>
        <p:sp>
          <p:nvSpPr>
            <p:cNvPr id="285709" name="Text Box 13"/>
            <p:cNvSpPr txBox="1">
              <a:spLocks noChangeArrowheads="1"/>
            </p:cNvSpPr>
            <p:nvPr/>
          </p:nvSpPr>
          <p:spPr bwMode="auto">
            <a:xfrm>
              <a:off x="1919860" y="4860925"/>
              <a:ext cx="338579"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000" b="1">
                  <a:latin typeface="Courier"/>
                  <a:cs typeface="Courier"/>
                </a:rPr>
                <a:t>A</a:t>
              </a:r>
            </a:p>
          </p:txBody>
        </p:sp>
        <p:sp>
          <p:nvSpPr>
            <p:cNvPr id="285710" name="Line 14"/>
            <p:cNvSpPr>
              <a:spLocks noChangeShapeType="1"/>
            </p:cNvSpPr>
            <p:nvPr/>
          </p:nvSpPr>
          <p:spPr bwMode="auto">
            <a:xfrm>
              <a:off x="685800" y="5059363"/>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urier"/>
                <a:cs typeface="Courier"/>
              </a:endParaRPr>
            </a:p>
          </p:txBody>
        </p:sp>
        <p:sp>
          <p:nvSpPr>
            <p:cNvPr id="285711" name="Line 15"/>
            <p:cNvSpPr>
              <a:spLocks noChangeShapeType="1"/>
            </p:cNvSpPr>
            <p:nvPr/>
          </p:nvSpPr>
          <p:spPr bwMode="auto">
            <a:xfrm>
              <a:off x="2209800" y="5059363"/>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urier"/>
                <a:cs typeface="Courier"/>
              </a:endParaRPr>
            </a:p>
          </p:txBody>
        </p:sp>
      </p:grpSp>
      <p:pic>
        <p:nvPicPr>
          <p:cNvPr id="18" name="Picture 17" descr="Black-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437" y="3507317"/>
            <a:ext cx="516766" cy="1303866"/>
          </a:xfrm>
          <a:prstGeom prst="rect">
            <a:avLst/>
          </a:prstGeom>
        </p:spPr>
      </p:pic>
    </p:spTree>
    <p:extLst>
      <p:ext uri="{BB962C8B-B14F-4D97-AF65-F5344CB8AC3E}">
        <p14:creationId xmlns:p14="http://schemas.microsoft.com/office/powerpoint/2010/main" val="250541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Sources of phenotype/genotype information</a:t>
            </a:r>
            <a:endParaRPr lang="en-US" sz="3200" dirty="0"/>
          </a:p>
        </p:txBody>
      </p:sp>
      <p:sp>
        <p:nvSpPr>
          <p:cNvPr id="5" name="Text Placeholder 4"/>
          <p:cNvSpPr>
            <a:spLocks noGrp="1"/>
          </p:cNvSpPr>
          <p:nvPr>
            <p:ph type="body" idx="1"/>
          </p:nvPr>
        </p:nvSpPr>
        <p:spPr/>
        <p:txBody>
          <a:bodyPr/>
          <a:lstStyle/>
          <a:p>
            <a:r>
              <a:rPr lang="en-US" dirty="0" smtClean="0"/>
              <a:t>Mouse</a:t>
            </a:r>
            <a:endParaRPr lang="en-US" dirty="0"/>
          </a:p>
        </p:txBody>
      </p:sp>
      <p:sp>
        <p:nvSpPr>
          <p:cNvPr id="6" name="Content Placeholder 5"/>
          <p:cNvSpPr>
            <a:spLocks noGrp="1"/>
          </p:cNvSpPr>
          <p:nvPr>
            <p:ph sz="half" idx="2"/>
          </p:nvPr>
        </p:nvSpPr>
        <p:spPr>
          <a:xfrm>
            <a:off x="457200" y="2174874"/>
            <a:ext cx="4040188" cy="4358007"/>
          </a:xfrm>
        </p:spPr>
        <p:txBody>
          <a:bodyPr>
            <a:normAutofit fontScale="92500"/>
          </a:bodyPr>
          <a:lstStyle/>
          <a:p>
            <a:r>
              <a:rPr lang="en-US" dirty="0"/>
              <a:t>Mouse Genome Informatics</a:t>
            </a:r>
          </a:p>
          <a:p>
            <a:pPr lvl="1"/>
            <a:r>
              <a:rPr lang="en-US" dirty="0"/>
              <a:t>&gt;8800 genes have phenotype annotations in the mouse</a:t>
            </a:r>
          </a:p>
          <a:p>
            <a:r>
              <a:rPr lang="en-US" dirty="0" err="1"/>
              <a:t>Phenome</a:t>
            </a:r>
            <a:r>
              <a:rPr lang="en-US" dirty="0"/>
              <a:t> DB</a:t>
            </a:r>
          </a:p>
          <a:p>
            <a:pPr lvl="1"/>
            <a:r>
              <a:rPr lang="en-US" dirty="0"/>
              <a:t>1300 strains to date</a:t>
            </a:r>
          </a:p>
          <a:p>
            <a:r>
              <a:rPr lang="en-US" dirty="0" err="1" smtClean="0"/>
              <a:t>Europhenome</a:t>
            </a:r>
            <a:endParaRPr lang="en-US" dirty="0" smtClean="0"/>
          </a:p>
          <a:p>
            <a:r>
              <a:rPr lang="en-US" dirty="0" smtClean="0"/>
              <a:t>International Mouse </a:t>
            </a:r>
            <a:r>
              <a:rPr lang="en-US" dirty="0" err="1" smtClean="0"/>
              <a:t>Phenotyping</a:t>
            </a:r>
            <a:r>
              <a:rPr lang="en-US" dirty="0" smtClean="0"/>
              <a:t> Consortium</a:t>
            </a:r>
          </a:p>
          <a:p>
            <a:pPr lvl="1"/>
            <a:r>
              <a:rPr lang="en-US" dirty="0" smtClean="0"/>
              <a:t>&gt;3,575 strains systematically </a:t>
            </a:r>
            <a:r>
              <a:rPr lang="en-US" dirty="0" err="1" smtClean="0"/>
              <a:t>phenotyped</a:t>
            </a:r>
            <a:r>
              <a:rPr lang="en-US" dirty="0" smtClean="0"/>
              <a:t> to date</a:t>
            </a:r>
          </a:p>
        </p:txBody>
      </p:sp>
      <p:sp>
        <p:nvSpPr>
          <p:cNvPr id="7" name="Text Placeholder 6"/>
          <p:cNvSpPr>
            <a:spLocks noGrp="1"/>
          </p:cNvSpPr>
          <p:nvPr>
            <p:ph type="body" sz="quarter" idx="3"/>
          </p:nvPr>
        </p:nvSpPr>
        <p:spPr/>
        <p:txBody>
          <a:bodyPr/>
          <a:lstStyle/>
          <a:p>
            <a:r>
              <a:rPr lang="en-US" dirty="0" smtClean="0"/>
              <a:t>Human</a:t>
            </a:r>
            <a:endParaRPr lang="en-US" dirty="0"/>
          </a:p>
        </p:txBody>
      </p:sp>
      <p:sp>
        <p:nvSpPr>
          <p:cNvPr id="8" name="Content Placeholder 7"/>
          <p:cNvSpPr>
            <a:spLocks noGrp="1"/>
          </p:cNvSpPr>
          <p:nvPr>
            <p:ph sz="quarter" idx="4"/>
          </p:nvPr>
        </p:nvSpPr>
        <p:spPr>
          <a:xfrm>
            <a:off x="4645025" y="2174875"/>
            <a:ext cx="4041775" cy="4358006"/>
          </a:xfrm>
        </p:spPr>
        <p:txBody>
          <a:bodyPr>
            <a:normAutofit fontScale="92500"/>
          </a:bodyPr>
          <a:lstStyle/>
          <a:p>
            <a:r>
              <a:rPr lang="en-US" dirty="0" smtClean="0"/>
              <a:t>OMIM</a:t>
            </a:r>
          </a:p>
          <a:p>
            <a:pPr lvl="1"/>
            <a:r>
              <a:rPr lang="en-US" dirty="0" smtClean="0"/>
              <a:t>3100 phenotype descriptions with molecular basis known</a:t>
            </a:r>
          </a:p>
          <a:p>
            <a:pPr lvl="1"/>
            <a:r>
              <a:rPr lang="en-US" dirty="0" smtClean="0"/>
              <a:t>3600 phenotype description or locus with basis unknown</a:t>
            </a:r>
          </a:p>
          <a:p>
            <a:r>
              <a:rPr lang="en-US" dirty="0" err="1" smtClean="0"/>
              <a:t>Orphanet</a:t>
            </a:r>
            <a:endParaRPr lang="en-US" dirty="0" smtClean="0"/>
          </a:p>
          <a:p>
            <a:pPr lvl="1"/>
            <a:r>
              <a:rPr lang="en-US" dirty="0" smtClean="0"/>
              <a:t>6000 diseases with phenotype descriptions</a:t>
            </a:r>
          </a:p>
          <a:p>
            <a:r>
              <a:rPr lang="en-US" dirty="0" err="1" smtClean="0"/>
              <a:t>dbGaP</a:t>
            </a:r>
            <a:endParaRPr lang="en-US" dirty="0" smtClean="0"/>
          </a:p>
          <a:p>
            <a:r>
              <a:rPr lang="en-US" dirty="0" err="1" smtClean="0"/>
              <a:t>ClinVar</a:t>
            </a:r>
            <a:endParaRPr lang="en-US" dirty="0" smtClean="0"/>
          </a:p>
          <a:p>
            <a:r>
              <a:rPr lang="en-US" dirty="0" smtClean="0"/>
              <a:t>GWAS central</a:t>
            </a:r>
          </a:p>
          <a:p>
            <a:r>
              <a:rPr lang="en-US" dirty="0" smtClean="0"/>
              <a:t>GWAS catalog</a:t>
            </a:r>
          </a:p>
          <a:p>
            <a:endParaRPr lang="en-US" dirty="0" smtClean="0"/>
          </a:p>
          <a:p>
            <a:endParaRPr lang="en-US" dirty="0" smtClean="0"/>
          </a:p>
          <a:p>
            <a:endParaRPr lang="en-US" dirty="0"/>
          </a:p>
        </p:txBody>
      </p:sp>
    </p:spTree>
    <p:extLst>
      <p:ext uri="{BB962C8B-B14F-4D97-AF65-F5344CB8AC3E}">
        <p14:creationId xmlns:p14="http://schemas.microsoft.com/office/powerpoint/2010/main" val="26314335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Autofit/>
          </a:bodyPr>
          <a:lstStyle/>
          <a:p>
            <a:pPr algn="l"/>
            <a:r>
              <a:rPr lang="en-US" sz="3200" i="1" dirty="0" smtClean="0">
                <a:latin typeface="Helvetica Light"/>
                <a:ea typeface="ＭＳ Ｐゴシック" charset="-128"/>
                <a:cs typeface="Helvetica Light"/>
              </a:rPr>
              <a:t>Main ontologies for diseases and phenotypes</a:t>
            </a:r>
          </a:p>
        </p:txBody>
      </p:sp>
      <p:sp>
        <p:nvSpPr>
          <p:cNvPr id="35843" name="Content Placeholder 2"/>
          <p:cNvSpPr>
            <a:spLocks noGrp="1"/>
          </p:cNvSpPr>
          <p:nvPr>
            <p:ph sz="half" idx="1"/>
          </p:nvPr>
        </p:nvSpPr>
        <p:spPr/>
        <p:txBody>
          <a:bodyPr>
            <a:noAutofit/>
          </a:bodyPr>
          <a:lstStyle/>
          <a:p>
            <a:r>
              <a:rPr lang="en-US" sz="1400" dirty="0" smtClean="0">
                <a:solidFill>
                  <a:srgbClr val="3E3E3E"/>
                </a:solidFill>
                <a:ea typeface="ＭＳ Ｐゴシック" charset="-128"/>
              </a:rPr>
              <a:t>Mammalian Pathology (</a:t>
            </a:r>
            <a:r>
              <a:rPr lang="en-US" sz="1400" dirty="0" smtClean="0">
                <a:solidFill>
                  <a:srgbClr val="3E3E3E"/>
                </a:solidFill>
                <a:ea typeface="ＭＳ Ｐゴシック" charset="-128"/>
              </a:rPr>
              <a:t>MPATH)</a:t>
            </a:r>
          </a:p>
          <a:p>
            <a:pPr lvl="1"/>
            <a:r>
              <a:rPr lang="en-US" sz="1050" dirty="0" smtClean="0">
                <a:solidFill>
                  <a:srgbClr val="3E3E3E"/>
                </a:solidFill>
                <a:ea typeface="ＭＳ Ｐゴシック" charset="-128"/>
              </a:rPr>
              <a:t>900 terms</a:t>
            </a:r>
          </a:p>
          <a:p>
            <a:pPr lvl="1"/>
            <a:r>
              <a:rPr lang="en-US" sz="1050" dirty="0" smtClean="0">
                <a:solidFill>
                  <a:srgbClr val="3E3E3E"/>
                </a:solidFill>
                <a:ea typeface="ＭＳ Ｐゴシック" charset="-128"/>
              </a:rPr>
              <a:t>mapped to other terminologies</a:t>
            </a:r>
          </a:p>
          <a:p>
            <a:pPr lvl="1"/>
            <a:r>
              <a:rPr lang="en-US" sz="1050" dirty="0" smtClean="0">
                <a:solidFill>
                  <a:srgbClr val="3E3E3E"/>
                </a:solidFill>
                <a:ea typeface="ＭＳ Ｐゴシック" charset="-128"/>
              </a:rPr>
              <a:t>describes pathological lesions and processes</a:t>
            </a:r>
            <a:endParaRPr lang="en-US" sz="1050" dirty="0" smtClean="0">
              <a:solidFill>
                <a:srgbClr val="3E3E3E"/>
              </a:solidFill>
              <a:ea typeface="ＭＳ Ｐゴシック" charset="-128"/>
            </a:endParaRPr>
          </a:p>
          <a:p>
            <a:r>
              <a:rPr lang="en-US" sz="1400" dirty="0" smtClean="0">
                <a:solidFill>
                  <a:srgbClr val="3E3E3E"/>
                </a:solidFill>
                <a:ea typeface="ＭＳ Ｐゴシック" charset="-128"/>
              </a:rPr>
              <a:t>Disease Ontology (DO)</a:t>
            </a:r>
          </a:p>
          <a:p>
            <a:pPr lvl="1"/>
            <a:r>
              <a:rPr lang="en-US" sz="1050" dirty="0" smtClean="0">
                <a:solidFill>
                  <a:srgbClr val="3E3E3E"/>
                </a:solidFill>
                <a:ea typeface="ＭＳ Ｐゴシック" charset="-128"/>
              </a:rPr>
              <a:t>About 9000 terms</a:t>
            </a:r>
          </a:p>
          <a:p>
            <a:pPr lvl="1"/>
            <a:r>
              <a:rPr lang="en-US" sz="1050" dirty="0" smtClean="0">
                <a:solidFill>
                  <a:srgbClr val="3E3E3E"/>
                </a:solidFill>
                <a:ea typeface="ＭＳ Ｐゴシック" charset="-128"/>
              </a:rPr>
              <a:t>Semantically mapped to major terminologies, UMLS, </a:t>
            </a:r>
            <a:r>
              <a:rPr lang="en-US" sz="1050" dirty="0" err="1" smtClean="0">
                <a:solidFill>
                  <a:srgbClr val="3E3E3E"/>
                </a:solidFill>
                <a:ea typeface="ＭＳ Ｐゴシック" charset="-128"/>
              </a:rPr>
              <a:t>MeSH</a:t>
            </a:r>
            <a:r>
              <a:rPr lang="en-US" sz="1050" dirty="0" smtClean="0">
                <a:solidFill>
                  <a:srgbClr val="3E3E3E"/>
                </a:solidFill>
                <a:ea typeface="ＭＳ Ｐゴシック" charset="-128"/>
              </a:rPr>
              <a:t>, ICD10 etc. </a:t>
            </a:r>
          </a:p>
          <a:p>
            <a:r>
              <a:rPr lang="en-US" sz="1400" dirty="0" smtClean="0">
                <a:solidFill>
                  <a:srgbClr val="3E3E3E"/>
                </a:solidFill>
                <a:ea typeface="ＭＳ Ｐゴシック" charset="-128"/>
              </a:rPr>
              <a:t>Experimental Factor ontology (EFO)</a:t>
            </a:r>
          </a:p>
          <a:p>
            <a:pPr lvl="1"/>
            <a:r>
              <a:rPr lang="en-US" sz="1050" dirty="0" smtClean="0">
                <a:solidFill>
                  <a:srgbClr val="3E3E3E"/>
                </a:solidFill>
                <a:ea typeface="ＭＳ Ｐゴシック" charset="-128"/>
              </a:rPr>
              <a:t>“application ontology”18596 terms</a:t>
            </a:r>
          </a:p>
          <a:p>
            <a:pPr lvl="1"/>
            <a:r>
              <a:rPr lang="en-US" sz="1050" dirty="0" smtClean="0">
                <a:solidFill>
                  <a:srgbClr val="3E3E3E"/>
                </a:solidFill>
                <a:ea typeface="ＭＳ Ｐゴシック" charset="-128"/>
              </a:rPr>
              <a:t>Imports classes from other phenotype and related ontologies (MIREOT)</a:t>
            </a:r>
          </a:p>
          <a:p>
            <a:r>
              <a:rPr lang="en-US" sz="1400" dirty="0" err="1" smtClean="0">
                <a:solidFill>
                  <a:srgbClr val="3E3E3E"/>
                </a:solidFill>
                <a:ea typeface="ＭＳ Ｐゴシック" charset="-128"/>
              </a:rPr>
              <a:t>Orphanet</a:t>
            </a:r>
            <a:r>
              <a:rPr lang="en-US" sz="1400" dirty="0" smtClean="0">
                <a:solidFill>
                  <a:srgbClr val="3E3E3E"/>
                </a:solidFill>
                <a:ea typeface="ＭＳ Ｐゴシック" charset="-128"/>
              </a:rPr>
              <a:t> Ontology (ORDO)</a:t>
            </a:r>
          </a:p>
          <a:p>
            <a:pPr lvl="1"/>
            <a:r>
              <a:rPr lang="en-US" sz="1050" dirty="0" smtClean="0">
                <a:solidFill>
                  <a:srgbClr val="3E3E3E"/>
                </a:solidFill>
                <a:ea typeface="ＭＳ Ｐゴシック" charset="-128"/>
              </a:rPr>
              <a:t>13105 terms</a:t>
            </a:r>
          </a:p>
          <a:p>
            <a:pPr lvl="1"/>
            <a:r>
              <a:rPr lang="en-US" sz="1050" dirty="0" smtClean="0"/>
              <a:t>structured vocabulary for rare diseases capturing relationships between diseases, genes and other relevant features</a:t>
            </a:r>
            <a:endParaRPr lang="en-US" sz="1050" dirty="0" smtClean="0">
              <a:solidFill>
                <a:srgbClr val="3E3E3E"/>
              </a:solidFill>
              <a:ea typeface="ＭＳ Ｐゴシック" charset="-128"/>
            </a:endParaRPr>
          </a:p>
          <a:p>
            <a:r>
              <a:rPr lang="en-US" sz="1400" dirty="0" smtClean="0">
                <a:solidFill>
                  <a:srgbClr val="3E3E3E"/>
                </a:solidFill>
                <a:ea typeface="ＭＳ Ｐゴシック" charset="-128"/>
              </a:rPr>
              <a:t>Human Phenotype Ontology ( HPO )</a:t>
            </a:r>
          </a:p>
          <a:p>
            <a:pPr lvl="1"/>
            <a:r>
              <a:rPr lang="en-US" sz="1050" dirty="0" smtClean="0">
                <a:solidFill>
                  <a:srgbClr val="3E3E3E"/>
                </a:solidFill>
                <a:ea typeface="ＭＳ Ｐゴシック" charset="-128"/>
              </a:rPr>
              <a:t>15, 319 terms</a:t>
            </a:r>
          </a:p>
          <a:p>
            <a:pPr lvl="1"/>
            <a:r>
              <a:rPr lang="en-US" sz="1050" dirty="0" smtClean="0">
                <a:solidFill>
                  <a:srgbClr val="3E3E3E"/>
                </a:solidFill>
                <a:ea typeface="ＭＳ Ｐゴシック" charset="-128"/>
              </a:rPr>
              <a:t>derived from OMIM clinical synopses</a:t>
            </a:r>
          </a:p>
          <a:p>
            <a:r>
              <a:rPr lang="en-US" sz="1400" dirty="0" smtClean="0">
                <a:solidFill>
                  <a:srgbClr val="3E3E3E"/>
                </a:solidFill>
                <a:ea typeface="ＭＳ Ｐゴシック" charset="-128"/>
              </a:rPr>
              <a:t>Mammalian Phenotype Ontology (MP)</a:t>
            </a:r>
          </a:p>
          <a:p>
            <a:pPr lvl="1"/>
            <a:r>
              <a:rPr lang="en-US" sz="1050" dirty="0" smtClean="0">
                <a:solidFill>
                  <a:srgbClr val="3E3E3E"/>
                </a:solidFill>
                <a:ea typeface="ＭＳ Ｐゴシック" charset="-128"/>
              </a:rPr>
              <a:t>11, 720 </a:t>
            </a:r>
            <a:r>
              <a:rPr lang="en-US" sz="1050" dirty="0">
                <a:solidFill>
                  <a:srgbClr val="3E3E3E"/>
                </a:solidFill>
                <a:ea typeface="ＭＳ Ｐゴシック" charset="-128"/>
              </a:rPr>
              <a:t>c</a:t>
            </a:r>
            <a:r>
              <a:rPr lang="en-US" sz="1050" dirty="0" smtClean="0">
                <a:solidFill>
                  <a:srgbClr val="3E3E3E"/>
                </a:solidFill>
                <a:ea typeface="ＭＳ Ｐゴシック" charset="-128"/>
              </a:rPr>
              <a:t>lasses</a:t>
            </a:r>
            <a:endParaRPr lang="en-US" sz="1050" dirty="0">
              <a:solidFill>
                <a:srgbClr val="3E3E3E"/>
              </a:solidFill>
              <a:ea typeface="ＭＳ Ｐゴシック" charset="-128"/>
            </a:endParaRPr>
          </a:p>
          <a:p>
            <a:pPr lvl="1"/>
            <a:r>
              <a:rPr lang="en-US" sz="1050" dirty="0" smtClean="0">
                <a:solidFill>
                  <a:srgbClr val="3E3E3E"/>
                </a:solidFill>
                <a:ea typeface="ＭＳ Ｐゴシック" charset="-128"/>
              </a:rPr>
              <a:t>Used by MGI for annotating mutant strains from literature</a:t>
            </a:r>
          </a:p>
          <a:p>
            <a:pPr lvl="1"/>
            <a:r>
              <a:rPr lang="en-US" sz="1050" dirty="0" smtClean="0">
                <a:solidFill>
                  <a:srgbClr val="3E3E3E"/>
                </a:solidFill>
                <a:ea typeface="ＭＳ Ｐゴシック" charset="-128"/>
              </a:rPr>
              <a:t>Used by IMPC for annotating </a:t>
            </a:r>
            <a:r>
              <a:rPr lang="en-US" sz="1050" dirty="0" err="1" smtClean="0">
                <a:solidFill>
                  <a:srgbClr val="3E3E3E"/>
                </a:solidFill>
                <a:ea typeface="ＭＳ Ｐゴシック" charset="-128"/>
              </a:rPr>
              <a:t>phenotyping</a:t>
            </a:r>
            <a:r>
              <a:rPr lang="en-US" sz="1050" dirty="0" smtClean="0">
                <a:solidFill>
                  <a:srgbClr val="3E3E3E"/>
                </a:solidFill>
                <a:ea typeface="ＭＳ Ｐゴシック" charset="-128"/>
              </a:rPr>
              <a:t> </a:t>
            </a:r>
            <a:r>
              <a:rPr lang="en-US" sz="1050" dirty="0" err="1" smtClean="0">
                <a:solidFill>
                  <a:srgbClr val="3E3E3E"/>
                </a:solidFill>
                <a:ea typeface="ＭＳ Ｐゴシック" charset="-128"/>
              </a:rPr>
              <a:t>pipleline</a:t>
            </a:r>
            <a:endParaRPr lang="en-US" sz="1050" dirty="0" smtClean="0">
              <a:solidFill>
                <a:srgbClr val="3E3E3E"/>
              </a:solidFill>
              <a:ea typeface="ＭＳ Ｐゴシック" charset="-128"/>
            </a:endParaRPr>
          </a:p>
        </p:txBody>
      </p:sp>
      <p:pic>
        <p:nvPicPr>
          <p:cNvPr id="3" name="Picture 2" descr="DO_logo.jpg"/>
          <p:cNvPicPr>
            <a:picLocks noChangeAspect="1"/>
          </p:cNvPicPr>
          <p:nvPr/>
        </p:nvPicPr>
        <p:blipFill rotWithShape="1">
          <a:blip r:embed="rId2">
            <a:extLst>
              <a:ext uri="{28A0092B-C50C-407E-A947-70E740481C1C}">
                <a14:useLocalDpi xmlns:a14="http://schemas.microsoft.com/office/drawing/2010/main" val="0"/>
              </a:ext>
            </a:extLst>
          </a:blip>
          <a:srcRect r="67361"/>
          <a:stretch/>
        </p:blipFill>
        <p:spPr>
          <a:xfrm>
            <a:off x="4597400" y="1417638"/>
            <a:ext cx="2984500" cy="1242392"/>
          </a:xfrm>
          <a:prstGeom prst="rect">
            <a:avLst/>
          </a:prstGeom>
        </p:spPr>
      </p:pic>
      <p:pic>
        <p:nvPicPr>
          <p:cNvPr id="9" name="Picture 8"/>
          <p:cNvPicPr>
            <a:picLocks noChangeAspect="1"/>
          </p:cNvPicPr>
          <p:nvPr/>
        </p:nvPicPr>
        <p:blipFill>
          <a:blip r:embed="rId3"/>
          <a:stretch>
            <a:fillRect/>
          </a:stretch>
        </p:blipFill>
        <p:spPr>
          <a:xfrm>
            <a:off x="4381500" y="2978910"/>
            <a:ext cx="4311911" cy="3209165"/>
          </a:xfrm>
          <a:prstGeom prst="rect">
            <a:avLst/>
          </a:prstGeom>
        </p:spPr>
      </p:pic>
      <p:sp>
        <p:nvSpPr>
          <p:cNvPr id="2" name="Content Placeholder 1"/>
          <p:cNvSpPr>
            <a:spLocks noGrp="1"/>
          </p:cNvSpPr>
          <p:nvPr>
            <p:ph sz="half" idx="2"/>
          </p:nvPr>
        </p:nvSpPr>
        <p:spPr>
          <a:xfrm>
            <a:off x="4495800" y="1600200"/>
            <a:ext cx="4191000" cy="4525963"/>
          </a:xfrm>
          <a:solidFill>
            <a:schemeClr val="bg1"/>
          </a:solidFill>
        </p:spPr>
        <p:txBody>
          <a:bodyPr>
            <a:normAutofit fontScale="47500" lnSpcReduction="20000"/>
          </a:bodyPr>
          <a:lstStyle/>
          <a:p>
            <a:r>
              <a:rPr lang="en-US" dirty="0" smtClean="0">
                <a:solidFill>
                  <a:srgbClr val="3E3E3E"/>
                </a:solidFill>
                <a:latin typeface="Helvetica Light"/>
                <a:ea typeface="ＭＳ Ｐゴシック" charset="-128"/>
                <a:cs typeface="Helvetica Light"/>
              </a:rPr>
              <a:t>Unified Medical Language System (UMLS)</a:t>
            </a:r>
          </a:p>
          <a:p>
            <a:pPr lvl="1"/>
            <a:r>
              <a:rPr lang="en-US" dirty="0" smtClean="0">
                <a:solidFill>
                  <a:srgbClr val="3E3E3E"/>
                </a:solidFill>
                <a:latin typeface="Helvetica Light"/>
                <a:ea typeface="ＭＳ Ｐゴシック" charset="-128"/>
                <a:cs typeface="Helvetica Light"/>
              </a:rPr>
              <a:t>US National Library of Medicine</a:t>
            </a:r>
          </a:p>
          <a:p>
            <a:pPr lvl="1"/>
            <a:r>
              <a:rPr lang="en-US" dirty="0"/>
              <a:t>terminology, classification and coding </a:t>
            </a:r>
            <a:r>
              <a:rPr lang="en-US" dirty="0" smtClean="0"/>
              <a:t>standards</a:t>
            </a:r>
          </a:p>
          <a:p>
            <a:pPr lvl="1"/>
            <a:r>
              <a:rPr lang="en-US" dirty="0" smtClean="0"/>
              <a:t>8M  </a:t>
            </a:r>
            <a:r>
              <a:rPr lang="en-US" dirty="0" err="1" smtClean="0"/>
              <a:t>normalised</a:t>
            </a:r>
            <a:r>
              <a:rPr lang="en-US" dirty="0" smtClean="0"/>
              <a:t> concepts</a:t>
            </a:r>
            <a:endParaRPr lang="en-US" dirty="0" smtClean="0">
              <a:solidFill>
                <a:srgbClr val="3E3E3E"/>
              </a:solidFill>
              <a:latin typeface="Helvetica Light"/>
              <a:ea typeface="ＭＳ Ｐゴシック" charset="-128"/>
              <a:cs typeface="Helvetica Light"/>
            </a:endParaRPr>
          </a:p>
          <a:p>
            <a:endParaRPr lang="en-US" dirty="0">
              <a:solidFill>
                <a:srgbClr val="3E3E3E"/>
              </a:solidFill>
              <a:latin typeface="Helvetica Light"/>
              <a:ea typeface="ＭＳ Ｐゴシック" charset="-128"/>
              <a:cs typeface="Helvetica Light"/>
            </a:endParaRPr>
          </a:p>
          <a:p>
            <a:r>
              <a:rPr lang="en-US" dirty="0">
                <a:solidFill>
                  <a:srgbClr val="3E3E3E"/>
                </a:solidFill>
                <a:latin typeface="Helvetica Light"/>
                <a:ea typeface="ＭＳ Ｐゴシック" charset="-128"/>
                <a:cs typeface="Helvetica Light"/>
              </a:rPr>
              <a:t>SNOMED-</a:t>
            </a:r>
            <a:r>
              <a:rPr lang="en-US" dirty="0" smtClean="0">
                <a:solidFill>
                  <a:srgbClr val="3E3E3E"/>
                </a:solidFill>
                <a:latin typeface="Helvetica Light"/>
                <a:ea typeface="ＭＳ Ｐゴシック" charset="-128"/>
                <a:cs typeface="Helvetica Light"/>
              </a:rPr>
              <a:t>CT</a:t>
            </a:r>
          </a:p>
          <a:p>
            <a:pPr lvl="1"/>
            <a:r>
              <a:rPr lang="en-US" dirty="0" smtClean="0">
                <a:solidFill>
                  <a:srgbClr val="3E3E3E"/>
                </a:solidFill>
                <a:latin typeface="Helvetica Light"/>
                <a:ea typeface="ＭＳ Ｐゴシック" charset="-128"/>
                <a:cs typeface="Helvetica Light"/>
              </a:rPr>
              <a:t>321,000 classes</a:t>
            </a:r>
            <a:endParaRPr lang="en-US" dirty="0" smtClean="0">
              <a:solidFill>
                <a:srgbClr val="3E3E3E"/>
              </a:solidFill>
              <a:latin typeface="Helvetica Light"/>
              <a:ea typeface="ＭＳ Ｐゴシック" charset="-128"/>
              <a:cs typeface="Helvetica Light"/>
            </a:endParaRPr>
          </a:p>
          <a:p>
            <a:pPr lvl="1"/>
            <a:r>
              <a:rPr lang="en-US" dirty="0" smtClean="0">
                <a:solidFill>
                  <a:srgbClr val="3E3E3E"/>
                </a:solidFill>
                <a:latin typeface="Helvetica Light"/>
                <a:ea typeface="ＭＳ Ｐゴシック" charset="-128"/>
                <a:cs typeface="Helvetica Light"/>
              </a:rPr>
              <a:t>clinical terminology</a:t>
            </a:r>
          </a:p>
          <a:p>
            <a:pPr lvl="1"/>
            <a:r>
              <a:rPr lang="en-US" dirty="0" smtClean="0">
                <a:solidFill>
                  <a:srgbClr val="3E3E3E"/>
                </a:solidFill>
                <a:latin typeface="Helvetica Light"/>
                <a:ea typeface="ＭＳ Ｐゴシック" charset="-128"/>
                <a:cs typeface="Helvetica Light"/>
              </a:rPr>
              <a:t>diseases diagnostics and procedures</a:t>
            </a:r>
          </a:p>
          <a:p>
            <a:pPr lvl="1"/>
            <a:r>
              <a:rPr lang="en-US" dirty="0" smtClean="0">
                <a:solidFill>
                  <a:srgbClr val="3E3E3E"/>
                </a:solidFill>
                <a:latin typeface="Helvetica Light"/>
                <a:ea typeface="ＭＳ Ｐゴシック" charset="-128"/>
                <a:cs typeface="Helvetica Light"/>
              </a:rPr>
              <a:t>proprietary</a:t>
            </a:r>
          </a:p>
          <a:p>
            <a:pPr lvl="1"/>
            <a:endParaRPr lang="en-US" dirty="0">
              <a:solidFill>
                <a:srgbClr val="3E3E3E"/>
              </a:solidFill>
              <a:latin typeface="Helvetica Light"/>
              <a:ea typeface="ＭＳ Ｐゴシック" charset="-128"/>
              <a:cs typeface="Helvetica Light"/>
            </a:endParaRPr>
          </a:p>
          <a:p>
            <a:r>
              <a:rPr lang="en-US" dirty="0">
                <a:solidFill>
                  <a:srgbClr val="3E3E3E"/>
                </a:solidFill>
                <a:latin typeface="Helvetica Light"/>
                <a:ea typeface="ＭＳ Ｐゴシック" charset="-128"/>
                <a:cs typeface="Helvetica Light"/>
              </a:rPr>
              <a:t>NCI </a:t>
            </a:r>
            <a:r>
              <a:rPr lang="en-US" dirty="0" smtClean="0">
                <a:solidFill>
                  <a:srgbClr val="3E3E3E"/>
                </a:solidFill>
                <a:latin typeface="Helvetica Light"/>
                <a:ea typeface="ＭＳ Ｐゴシック" charset="-128"/>
                <a:cs typeface="Helvetica Light"/>
              </a:rPr>
              <a:t>thesaurus</a:t>
            </a:r>
          </a:p>
          <a:p>
            <a:pPr lvl="1"/>
            <a:r>
              <a:rPr lang="en-US" dirty="0" smtClean="0">
                <a:solidFill>
                  <a:srgbClr val="3E3E3E"/>
                </a:solidFill>
                <a:latin typeface="Helvetica Light"/>
                <a:ea typeface="ＭＳ Ｐゴシック" charset="-128"/>
                <a:cs typeface="Helvetica Light"/>
              </a:rPr>
              <a:t>119,000 classes</a:t>
            </a:r>
            <a:endParaRPr lang="en-US" dirty="0" smtClean="0">
              <a:solidFill>
                <a:srgbClr val="3E3E3E"/>
              </a:solidFill>
              <a:latin typeface="Helvetica Light"/>
              <a:ea typeface="ＭＳ Ｐゴシック" charset="-128"/>
              <a:cs typeface="Helvetica Light"/>
            </a:endParaRPr>
          </a:p>
          <a:p>
            <a:pPr lvl="1"/>
            <a:r>
              <a:rPr lang="en-US" dirty="0"/>
              <a:t>vocabulary for clinical care, translational and basic research, and public information and administrative activities.</a:t>
            </a:r>
            <a:endParaRPr lang="en-US" dirty="0">
              <a:solidFill>
                <a:srgbClr val="3E3E3E"/>
              </a:solidFill>
              <a:latin typeface="Helvetica Light"/>
              <a:ea typeface="ＭＳ Ｐゴシック" charset="-128"/>
              <a:cs typeface="Helvetica Light"/>
            </a:endParaRPr>
          </a:p>
          <a:p>
            <a:r>
              <a:rPr lang="en-US" dirty="0" smtClean="0">
                <a:solidFill>
                  <a:srgbClr val="3E3E3E"/>
                </a:solidFill>
                <a:latin typeface="Helvetica Light"/>
                <a:ea typeface="ＭＳ Ｐゴシック" charset="-128"/>
                <a:cs typeface="Helvetica Light"/>
              </a:rPr>
              <a:t>LOINC</a:t>
            </a:r>
          </a:p>
          <a:p>
            <a:pPr lvl="1"/>
            <a:r>
              <a:rPr lang="en-US" dirty="0" smtClean="0">
                <a:solidFill>
                  <a:srgbClr val="3E3E3E"/>
                </a:solidFill>
                <a:latin typeface="Helvetica Light"/>
                <a:ea typeface="ＭＳ Ｐゴシック" charset="-128"/>
                <a:cs typeface="Helvetica Light"/>
              </a:rPr>
              <a:t>medical </a:t>
            </a:r>
            <a:r>
              <a:rPr lang="en-US" dirty="0" err="1" smtClean="0">
                <a:solidFill>
                  <a:srgbClr val="3E3E3E"/>
                </a:solidFill>
                <a:latin typeface="Helvetica Light"/>
                <a:ea typeface="ＭＳ Ｐゴシック" charset="-128"/>
                <a:cs typeface="Helvetica Light"/>
              </a:rPr>
              <a:t>diagnositics</a:t>
            </a:r>
            <a:r>
              <a:rPr lang="en-US" dirty="0" smtClean="0">
                <a:solidFill>
                  <a:srgbClr val="3E3E3E"/>
                </a:solidFill>
                <a:latin typeface="Helvetica Light"/>
                <a:ea typeface="ＭＳ Ｐゴシック" charset="-128"/>
                <a:cs typeface="Helvetica Light"/>
              </a:rPr>
              <a:t> and observations</a:t>
            </a:r>
            <a:endParaRPr lang="en-US" dirty="0" smtClean="0">
              <a:solidFill>
                <a:srgbClr val="3E3E3E"/>
              </a:solidFill>
              <a:latin typeface="Helvetica Light"/>
              <a:ea typeface="ＭＳ Ｐゴシック" charset="-128"/>
              <a:cs typeface="Helvetica Light"/>
            </a:endParaRPr>
          </a:p>
          <a:p>
            <a:pPr lvl="1"/>
            <a:r>
              <a:rPr lang="en-US" dirty="0" smtClean="0">
                <a:solidFill>
                  <a:srgbClr val="3E3E3E"/>
                </a:solidFill>
                <a:latin typeface="Helvetica Light"/>
                <a:ea typeface="ＭＳ Ｐゴシック" charset="-128"/>
                <a:cs typeface="Helvetica Light"/>
              </a:rPr>
              <a:t>180, 000 classes</a:t>
            </a:r>
            <a:endParaRPr lang="en-US" dirty="0" smtClean="0">
              <a:solidFill>
                <a:srgbClr val="3E3E3E"/>
              </a:solidFill>
              <a:latin typeface="Helvetica Light"/>
              <a:ea typeface="ＭＳ Ｐゴシック" charset="-128"/>
              <a:cs typeface="Helvetica Light"/>
            </a:endParaRPr>
          </a:p>
          <a:p>
            <a:endParaRPr lang="en-US" dirty="0">
              <a:solidFill>
                <a:srgbClr val="3E3E3E"/>
              </a:solidFill>
              <a:latin typeface="Helvetica Light"/>
              <a:ea typeface="ＭＳ Ｐゴシック" charset="-128"/>
              <a:cs typeface="Helvetica Light"/>
            </a:endParaRPr>
          </a:p>
          <a:p>
            <a:r>
              <a:rPr lang="en-US" dirty="0">
                <a:solidFill>
                  <a:srgbClr val="3E3E3E"/>
                </a:solidFill>
                <a:latin typeface="Helvetica Light"/>
                <a:ea typeface="ＭＳ Ｐゴシック" charset="-128"/>
                <a:cs typeface="Helvetica Light"/>
              </a:rPr>
              <a:t>ICD-</a:t>
            </a:r>
            <a:r>
              <a:rPr lang="en-US" dirty="0" smtClean="0">
                <a:solidFill>
                  <a:srgbClr val="3E3E3E"/>
                </a:solidFill>
                <a:latin typeface="Helvetica Light"/>
                <a:ea typeface="ＭＳ Ｐゴシック" charset="-128"/>
                <a:cs typeface="Helvetica Light"/>
              </a:rPr>
              <a:t>10</a:t>
            </a:r>
          </a:p>
          <a:p>
            <a:pPr lvl="1"/>
            <a:r>
              <a:rPr lang="en-US" dirty="0" smtClean="0">
                <a:solidFill>
                  <a:srgbClr val="3E3E3E"/>
                </a:solidFill>
                <a:latin typeface="Helvetica Light"/>
                <a:ea typeface="ＭＳ Ｐゴシック" charset="-128"/>
                <a:cs typeface="Helvetica Light"/>
              </a:rPr>
              <a:t>12,450 classes</a:t>
            </a:r>
          </a:p>
          <a:p>
            <a:pPr lvl="1"/>
            <a:r>
              <a:rPr lang="en-US" dirty="0" smtClean="0">
                <a:solidFill>
                  <a:srgbClr val="3E3E3E"/>
                </a:solidFill>
                <a:latin typeface="Helvetica Light"/>
                <a:ea typeface="ＭＳ Ｐゴシック" charset="-128"/>
                <a:cs typeface="Helvetica Light"/>
              </a:rPr>
              <a:t>disease, epidemiology, billing</a:t>
            </a:r>
          </a:p>
          <a:p>
            <a:pPr lvl="1"/>
            <a:r>
              <a:rPr lang="en-US" dirty="0" smtClean="0">
                <a:solidFill>
                  <a:srgbClr val="3E3E3E"/>
                </a:solidFill>
                <a:latin typeface="Helvetica Light"/>
                <a:ea typeface="ＭＳ Ｐゴシック" charset="-128"/>
                <a:cs typeface="Helvetica Light"/>
              </a:rPr>
              <a:t>soon to be replaced with ICD-11</a:t>
            </a:r>
            <a:endParaRPr lang="en-US" dirty="0">
              <a:solidFill>
                <a:srgbClr val="3E3E3E"/>
              </a:solidFill>
              <a:latin typeface="Helvetica Light"/>
              <a:ea typeface="ＭＳ Ｐゴシック" charset="-128"/>
              <a:cs typeface="Helvetica Light"/>
            </a:endParaRPr>
          </a:p>
        </p:txBody>
      </p:sp>
    </p:spTree>
    <p:extLst>
      <p:ext uri="{BB962C8B-B14F-4D97-AF65-F5344CB8AC3E}">
        <p14:creationId xmlns:p14="http://schemas.microsoft.com/office/powerpoint/2010/main" val="192893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anatomy ontologies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4473024"/>
              </p:ext>
            </p:extLst>
          </p:nvPr>
        </p:nvGraphicFramePr>
        <p:xfrm>
          <a:off x="1524000" y="1397000"/>
          <a:ext cx="6422571" cy="4815840"/>
        </p:xfrm>
        <a:graphic>
          <a:graphicData uri="http://schemas.openxmlformats.org/drawingml/2006/table">
            <a:tbl>
              <a:tblPr firstRow="1" bandRow="1">
                <a:tableStyleId>{21E4AEA4-8DFA-4A89-87EB-49C32662AFE0}</a:tableStyleId>
              </a:tblPr>
              <a:tblGrid>
                <a:gridCol w="713619"/>
                <a:gridCol w="828309"/>
                <a:gridCol w="598929"/>
                <a:gridCol w="841053"/>
                <a:gridCol w="586185"/>
                <a:gridCol w="713619"/>
                <a:gridCol w="777338"/>
                <a:gridCol w="601519"/>
                <a:gridCol w="762000"/>
              </a:tblGrid>
              <a:tr h="370840">
                <a:tc>
                  <a:txBody>
                    <a:bodyPr/>
                    <a:lstStyle/>
                    <a:p>
                      <a:pPr algn="ctr" fontAlgn="ctr"/>
                      <a:r>
                        <a:rPr lang="en-US" sz="1050" b="0" i="0" u="none" strike="noStrike" dirty="0">
                          <a:solidFill>
                            <a:schemeClr val="bg1"/>
                          </a:solidFill>
                          <a:effectLst/>
                          <a:latin typeface="Helvetica Neue Light"/>
                          <a:cs typeface="Helvetica Neue Light"/>
                        </a:rPr>
                        <a:t>Ontology</a:t>
                      </a:r>
                    </a:p>
                  </a:txBody>
                  <a:tcPr marL="12700" marR="12700" marT="12700" marB="0" anchor="ctr"/>
                </a:tc>
                <a:tc>
                  <a:txBody>
                    <a:bodyPr/>
                    <a:lstStyle/>
                    <a:p>
                      <a:pPr algn="ctr" fontAlgn="ctr"/>
                      <a:r>
                        <a:rPr lang="en-US" sz="1050" b="0" i="0" u="none" strike="noStrike" dirty="0">
                          <a:solidFill>
                            <a:schemeClr val="bg1"/>
                          </a:solidFill>
                          <a:effectLst/>
                          <a:latin typeface="Helvetica Neue Light"/>
                          <a:cs typeface="Helvetica Neue Light"/>
                        </a:rPr>
                        <a:t>Domain and applicability</a:t>
                      </a:r>
                    </a:p>
                  </a:txBody>
                  <a:tcPr marL="12700" marR="12700" marT="12700" marB="0" anchor="ctr"/>
                </a:tc>
                <a:tc>
                  <a:txBody>
                    <a:bodyPr/>
                    <a:lstStyle/>
                    <a:p>
                      <a:pPr algn="ctr" fontAlgn="ctr"/>
                      <a:r>
                        <a:rPr lang="en-US" sz="1050" b="0" i="0" u="none" strike="noStrike" dirty="0">
                          <a:solidFill>
                            <a:schemeClr val="bg1"/>
                          </a:solidFill>
                          <a:effectLst/>
                          <a:latin typeface="Helvetica Neue Light"/>
                          <a:cs typeface="Helvetica Neue Light"/>
                        </a:rPr>
                        <a:t>Class count</a:t>
                      </a:r>
                    </a:p>
                  </a:txBody>
                  <a:tcPr marL="12700" marR="12700" marT="12700" marB="0" anchor="ctr"/>
                </a:tc>
                <a:tc>
                  <a:txBody>
                    <a:bodyPr/>
                    <a:lstStyle/>
                    <a:p>
                      <a:pPr algn="ctr" fontAlgn="ctr"/>
                      <a:r>
                        <a:rPr lang="en-US" sz="1050" b="0" i="0" u="none" strike="noStrike" dirty="0" smtClean="0">
                          <a:solidFill>
                            <a:schemeClr val="bg1"/>
                          </a:solidFill>
                          <a:effectLst/>
                          <a:latin typeface="Helvetica Neue Light"/>
                          <a:cs typeface="Helvetica Neue Light"/>
                        </a:rPr>
                        <a:t>Object</a:t>
                      </a:r>
                    </a:p>
                    <a:p>
                      <a:pPr algn="ctr" fontAlgn="ctr"/>
                      <a:r>
                        <a:rPr lang="en-US" sz="1050" b="0" i="0" u="none" strike="noStrike" dirty="0" smtClean="0">
                          <a:solidFill>
                            <a:schemeClr val="bg1"/>
                          </a:solidFill>
                          <a:effectLst/>
                          <a:latin typeface="Helvetica Neue Light"/>
                          <a:cs typeface="Helvetica Neue Light"/>
                        </a:rPr>
                        <a:t>Properties </a:t>
                      </a:r>
                      <a:r>
                        <a:rPr lang="en-US" sz="1050" b="0" i="0" u="none" strike="noStrike" dirty="0">
                          <a:solidFill>
                            <a:schemeClr val="bg1"/>
                          </a:solidFill>
                          <a:effectLst/>
                          <a:latin typeface="Helvetica Neue Light"/>
                          <a:cs typeface="Helvetica Neue Light"/>
                        </a:rPr>
                        <a:t>Count</a:t>
                      </a:r>
                    </a:p>
                  </a:txBody>
                  <a:tcPr marL="12700" marR="12700" marT="12700" marB="0" anchor="ctr"/>
                </a:tc>
                <a:tc>
                  <a:txBody>
                    <a:bodyPr/>
                    <a:lstStyle/>
                    <a:p>
                      <a:pPr algn="ctr" fontAlgn="ctr"/>
                      <a:r>
                        <a:rPr lang="en-US" sz="1050" b="0" i="0" u="none" strike="noStrike" dirty="0">
                          <a:solidFill>
                            <a:schemeClr val="bg1"/>
                          </a:solidFill>
                          <a:effectLst/>
                          <a:latin typeface="Helvetica Neue Light"/>
                          <a:cs typeface="Helvetica Neue Light"/>
                        </a:rPr>
                        <a:t>Axioms count</a:t>
                      </a:r>
                    </a:p>
                  </a:txBody>
                  <a:tcPr marL="12700" marR="12700" marT="12700" marB="0" anchor="ctr"/>
                </a:tc>
                <a:tc>
                  <a:txBody>
                    <a:bodyPr/>
                    <a:lstStyle/>
                    <a:p>
                      <a:pPr algn="ctr" fontAlgn="ctr"/>
                      <a:r>
                        <a:rPr lang="en-US" sz="1050" b="0" i="0" u="none" strike="noStrike" dirty="0">
                          <a:solidFill>
                            <a:schemeClr val="bg1"/>
                          </a:solidFill>
                          <a:effectLst/>
                          <a:latin typeface="Helvetica Neue Light"/>
                          <a:cs typeface="Helvetica Neue Light"/>
                        </a:rPr>
                        <a:t>Text definitions Count</a:t>
                      </a:r>
                    </a:p>
                  </a:txBody>
                  <a:tcPr marL="12700" marR="12700" marT="12700" marB="0" anchor="ctr"/>
                </a:tc>
                <a:tc>
                  <a:txBody>
                    <a:bodyPr/>
                    <a:lstStyle/>
                    <a:p>
                      <a:pPr algn="ctr" fontAlgn="ctr"/>
                      <a:r>
                        <a:rPr lang="en-US" sz="1050" b="0" i="0" u="none" strike="noStrike">
                          <a:solidFill>
                            <a:schemeClr val="bg1"/>
                          </a:solidFill>
                          <a:effectLst/>
                          <a:latin typeface="Helvetica Neue Light"/>
                          <a:cs typeface="Helvetica Neue Light"/>
                        </a:rPr>
                        <a:t>Computable definitions Count</a:t>
                      </a:r>
                    </a:p>
                  </a:txBody>
                  <a:tcPr marL="12700" marR="12700" marT="12700" marB="0" anchor="ctr"/>
                </a:tc>
                <a:tc>
                  <a:txBody>
                    <a:bodyPr/>
                    <a:lstStyle/>
                    <a:p>
                      <a:pPr algn="ctr" fontAlgn="ctr"/>
                      <a:r>
                        <a:rPr lang="en-US" sz="1050" b="0" i="0" u="none" strike="noStrike" dirty="0">
                          <a:solidFill>
                            <a:schemeClr val="bg1"/>
                          </a:solidFill>
                          <a:effectLst/>
                          <a:latin typeface="Helvetica Neue Light"/>
                          <a:cs typeface="Helvetica Neue Light"/>
                        </a:rPr>
                        <a:t>Text definitions %</a:t>
                      </a:r>
                    </a:p>
                  </a:txBody>
                  <a:tcPr marL="12700" marR="12700" marT="12700" marB="0" anchor="ctr"/>
                </a:tc>
                <a:tc>
                  <a:txBody>
                    <a:bodyPr/>
                    <a:lstStyle/>
                    <a:p>
                      <a:pPr algn="ctr" fontAlgn="ctr"/>
                      <a:r>
                        <a:rPr lang="en-US" sz="1050" b="0" i="0" u="none" strike="noStrike" dirty="0">
                          <a:solidFill>
                            <a:schemeClr val="bg1"/>
                          </a:solidFill>
                          <a:effectLst/>
                          <a:latin typeface="Helvetica Neue Light"/>
                          <a:cs typeface="Helvetica Neue Light"/>
                        </a:rPr>
                        <a:t>Computable definitions %</a:t>
                      </a:r>
                    </a:p>
                  </a:txBody>
                  <a:tcPr marL="12700" marR="12700" marT="12700" marB="0" anchor="ctr"/>
                </a:tc>
              </a:tr>
              <a:tr h="370840">
                <a:tc>
                  <a:txBody>
                    <a:bodyPr/>
                    <a:lstStyle/>
                    <a:p>
                      <a:pPr algn="l" fontAlgn="ctr"/>
                      <a:r>
                        <a:rPr lang="en-US" sz="1050" b="0" i="0" u="none" strike="noStrike">
                          <a:solidFill>
                            <a:srgbClr val="000000"/>
                          </a:solidFill>
                          <a:effectLst/>
                          <a:latin typeface="Helvetica Neue Light"/>
                          <a:cs typeface="Helvetica Neue Light"/>
                        </a:rPr>
                        <a:t>Uberon</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Animalia</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14773</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150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226887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11229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5190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76.01%</a:t>
                      </a:r>
                    </a:p>
                  </a:txBody>
                  <a:tcPr marL="12700" marR="12700" marT="12700" marB="0" anchor="b"/>
                </a:tc>
                <a:tc>
                  <a:txBody>
                    <a:bodyPr/>
                    <a:lstStyle/>
                    <a:p>
                      <a:pPr algn="r" fontAlgn="b"/>
                      <a:r>
                        <a:rPr lang="en-US" sz="1050" b="0" i="0" u="none" strike="noStrike" dirty="0">
                          <a:solidFill>
                            <a:srgbClr val="000000"/>
                          </a:solidFill>
                          <a:effectLst/>
                          <a:latin typeface="Helvetica Neue Light"/>
                          <a:cs typeface="Helvetica Neue Light"/>
                        </a:rPr>
                        <a:t>35.13%</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FMA</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Homo sapiens (A)</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78977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484774</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1118</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1.42%</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EHDAA2</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Homo sapiens (AE)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2734</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24773</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234</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8.56%</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MA</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Mus (A)</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3257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19591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EMAPA</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Mus (E)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6239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54307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77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1.23%</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ZFA</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Danio rerio (zebrafish) (AE)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3147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8</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35497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2528</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80.33%</a:t>
                      </a:r>
                    </a:p>
                  </a:txBody>
                  <a:tcPr marL="12700" marR="12700" marT="12700" marB="0" anchor="b"/>
                </a:tc>
                <a:tc>
                  <a:txBody>
                    <a:bodyPr/>
                    <a:lstStyle/>
                    <a:p>
                      <a:pPr algn="r" fontAlgn="b"/>
                      <a:r>
                        <a:rPr lang="en-US" sz="1050" b="0" i="0" u="none" strike="noStrike" dirty="0" smtClean="0">
                          <a:solidFill>
                            <a:srgbClr val="000000"/>
                          </a:solidFill>
                          <a:effectLst/>
                          <a:latin typeface="Helvetica Neue Light"/>
                          <a:cs typeface="Helvetica Neue Light"/>
                        </a:rPr>
                        <a:t>*None</a:t>
                      </a:r>
                      <a:endParaRPr lang="en-US" sz="1050" b="0" i="0" u="none" strike="noStrike" dirty="0">
                        <a:solidFill>
                          <a:srgbClr val="000000"/>
                        </a:solidFill>
                        <a:effectLst/>
                        <a:latin typeface="Helvetica Neue Light"/>
                        <a:cs typeface="Helvetica Neue Light"/>
                      </a:endParaRP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TAO</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Teleosti (bony fishes) (AE)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3372</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24109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1988</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58.96%</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0.59%</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XAO</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Xenopus (frog) (AE)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1521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6</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16840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1492</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98.09%</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AAO</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Amphibia (A)</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1603</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34</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7846</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0</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None</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FBbt</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Drosophila (fruitfly) (AE)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9951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46</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115964</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9072</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2767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91.17%</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27.81%</a:t>
                      </a:r>
                    </a:p>
                  </a:txBody>
                  <a:tcPr marL="12700" marR="12700" marT="12700" marB="0" anchor="b"/>
                </a:tc>
              </a:tr>
              <a:tr h="370840">
                <a:tc>
                  <a:txBody>
                    <a:bodyPr/>
                    <a:lstStyle/>
                    <a:p>
                      <a:pPr algn="l" fontAlgn="ctr"/>
                      <a:r>
                        <a:rPr lang="en-US" sz="1050" b="0" i="0" u="none" strike="noStrike">
                          <a:solidFill>
                            <a:srgbClr val="000000"/>
                          </a:solidFill>
                          <a:effectLst/>
                          <a:latin typeface="Helvetica Neue Light"/>
                          <a:cs typeface="Helvetica Neue Light"/>
                        </a:rPr>
                        <a:t>WBbt</a:t>
                      </a:r>
                    </a:p>
                  </a:txBody>
                  <a:tcPr marL="12700" marR="12700" marT="12700" marB="0" anchor="ctr"/>
                </a:tc>
                <a:tc>
                  <a:txBody>
                    <a:bodyPr/>
                    <a:lstStyle/>
                    <a:p>
                      <a:pPr algn="l" fontAlgn="ctr"/>
                      <a:r>
                        <a:rPr lang="en-US" sz="1050" b="0" i="0" u="none" strike="noStrike">
                          <a:solidFill>
                            <a:srgbClr val="000000"/>
                          </a:solidFill>
                          <a:effectLst/>
                          <a:latin typeface="Helvetica Neue Light"/>
                          <a:cs typeface="Helvetica Neue Light"/>
                        </a:rPr>
                        <a:t>C. elegans (nematode) (AE)</a:t>
                      </a:r>
                    </a:p>
                  </a:txBody>
                  <a:tcPr marL="12700" marR="12700" marT="12700" marB="0" anchor="ctr"/>
                </a:tc>
                <a:tc>
                  <a:txBody>
                    <a:bodyPr/>
                    <a:lstStyle/>
                    <a:p>
                      <a:pPr algn="r" fontAlgn="b"/>
                      <a:r>
                        <a:rPr lang="en-US" sz="1050" b="0" i="0" u="none" strike="noStrike">
                          <a:solidFill>
                            <a:srgbClr val="000000"/>
                          </a:solidFill>
                          <a:effectLst/>
                          <a:latin typeface="Helvetica Neue Light"/>
                          <a:cs typeface="Helvetica Neue Light"/>
                        </a:rPr>
                        <a:t>7601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6</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56114</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6551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11</a:t>
                      </a:r>
                    </a:p>
                  </a:txBody>
                  <a:tcPr marL="12700" marR="12700" marT="12700" marB="0" anchor="b"/>
                </a:tc>
                <a:tc>
                  <a:txBody>
                    <a:bodyPr/>
                    <a:lstStyle/>
                    <a:p>
                      <a:pPr algn="r" fontAlgn="b"/>
                      <a:r>
                        <a:rPr lang="en-US" sz="1050" b="0" i="0" u="none" strike="noStrike">
                          <a:solidFill>
                            <a:srgbClr val="000000"/>
                          </a:solidFill>
                          <a:effectLst/>
                          <a:latin typeface="Helvetica Neue Light"/>
                          <a:cs typeface="Helvetica Neue Light"/>
                        </a:rPr>
                        <a:t>86.19%</a:t>
                      </a:r>
                    </a:p>
                  </a:txBody>
                  <a:tcPr marL="12700" marR="12700" marT="12700" marB="0" anchor="b"/>
                </a:tc>
                <a:tc>
                  <a:txBody>
                    <a:bodyPr/>
                    <a:lstStyle/>
                    <a:p>
                      <a:pPr algn="r" fontAlgn="b"/>
                      <a:r>
                        <a:rPr lang="en-US" sz="1050" b="0" i="0" u="none" strike="noStrike" dirty="0">
                          <a:solidFill>
                            <a:srgbClr val="000000"/>
                          </a:solidFill>
                          <a:effectLst/>
                          <a:latin typeface="Helvetica Neue Light"/>
                          <a:cs typeface="Helvetica Neue Light"/>
                        </a:rPr>
                        <a:t>0.14%</a:t>
                      </a:r>
                    </a:p>
                  </a:txBody>
                  <a:tcPr marL="12700" marR="12700" marT="12700" marB="0" anchor="b"/>
                </a:tc>
              </a:tr>
            </a:tbl>
          </a:graphicData>
        </a:graphic>
      </p:graphicFrame>
    </p:spTree>
    <p:extLst>
      <p:ext uri="{BB962C8B-B14F-4D97-AF65-F5344CB8AC3E}">
        <p14:creationId xmlns:p14="http://schemas.microsoft.com/office/powerpoint/2010/main" val="37411206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natomy ontologies</a:t>
            </a:r>
            <a:endParaRPr lang="en-US" dirty="0"/>
          </a:p>
        </p:txBody>
      </p:sp>
      <p:pic>
        <p:nvPicPr>
          <p:cNvPr id="9" name="Picture 8"/>
          <p:cNvPicPr>
            <a:picLocks noChangeAspect="1"/>
          </p:cNvPicPr>
          <p:nvPr/>
        </p:nvPicPr>
        <p:blipFill>
          <a:blip r:embed="rId2"/>
          <a:stretch>
            <a:fillRect/>
          </a:stretch>
        </p:blipFill>
        <p:spPr>
          <a:xfrm>
            <a:off x="6310479" y="1320876"/>
            <a:ext cx="2376321" cy="5440362"/>
          </a:xfrm>
          <a:prstGeom prst="rect">
            <a:avLst/>
          </a:prstGeom>
        </p:spPr>
      </p:pic>
      <p:pic>
        <p:nvPicPr>
          <p:cNvPr id="10" name="Picture 9"/>
          <p:cNvPicPr>
            <a:picLocks noChangeAspect="1"/>
          </p:cNvPicPr>
          <p:nvPr/>
        </p:nvPicPr>
        <p:blipFill>
          <a:blip r:embed="rId3"/>
          <a:stretch>
            <a:fillRect/>
          </a:stretch>
        </p:blipFill>
        <p:spPr>
          <a:xfrm>
            <a:off x="457200" y="1320876"/>
            <a:ext cx="5290708" cy="5440362"/>
          </a:xfrm>
          <a:prstGeom prst="rect">
            <a:avLst/>
          </a:prstGeom>
        </p:spPr>
      </p:pic>
      <p:pic>
        <p:nvPicPr>
          <p:cNvPr id="11" name="Picture 10" descr="FMAlogo1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20876"/>
            <a:ext cx="1668731" cy="861786"/>
          </a:xfrm>
          <a:prstGeom prst="rect">
            <a:avLst/>
          </a:prstGeom>
        </p:spPr>
      </p:pic>
    </p:spTree>
    <p:extLst>
      <p:ext uri="{BB962C8B-B14F-4D97-AF65-F5344CB8AC3E}">
        <p14:creationId xmlns:p14="http://schemas.microsoft.com/office/powerpoint/2010/main" val="12617428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applications of ontologies in biomedical data</a:t>
            </a:r>
            <a:endParaRPr lang="en-US" dirty="0"/>
          </a:p>
        </p:txBody>
      </p:sp>
      <p:sp>
        <p:nvSpPr>
          <p:cNvPr id="3" name="Content Placeholder 2"/>
          <p:cNvSpPr>
            <a:spLocks noGrp="1"/>
          </p:cNvSpPr>
          <p:nvPr>
            <p:ph sz="half" idx="1"/>
          </p:nvPr>
        </p:nvSpPr>
        <p:spPr>
          <a:xfrm>
            <a:off x="457201" y="1600200"/>
            <a:ext cx="5941180" cy="4525963"/>
          </a:xfrm>
        </p:spPr>
        <p:txBody>
          <a:bodyPr>
            <a:normAutofit/>
          </a:bodyPr>
          <a:lstStyle/>
          <a:p>
            <a:r>
              <a:rPr lang="en-US" sz="2000" dirty="0"/>
              <a:t>A</a:t>
            </a:r>
            <a:r>
              <a:rPr lang="en-US" sz="2000" dirty="0" smtClean="0"/>
              <a:t>nnotation of genes, genetic variants</a:t>
            </a:r>
          </a:p>
          <a:p>
            <a:r>
              <a:rPr lang="en-US" sz="2000" dirty="0"/>
              <a:t>A</a:t>
            </a:r>
            <a:r>
              <a:rPr lang="en-US" sz="2000" dirty="0" smtClean="0"/>
              <a:t>nnotation of disease entities</a:t>
            </a:r>
          </a:p>
          <a:p>
            <a:r>
              <a:rPr lang="en-US" sz="2000" dirty="0"/>
              <a:t>D</a:t>
            </a:r>
            <a:r>
              <a:rPr lang="en-US" sz="2000" dirty="0" smtClean="0"/>
              <a:t>ata recovery, integration and analysis</a:t>
            </a:r>
          </a:p>
          <a:p>
            <a:pPr lvl="1"/>
            <a:r>
              <a:rPr lang="en-US" sz="1600" dirty="0" smtClean="0"/>
              <a:t>literature, EMRs and databases </a:t>
            </a:r>
          </a:p>
          <a:p>
            <a:r>
              <a:rPr lang="en-US" sz="2000" dirty="0"/>
              <a:t>P</a:t>
            </a:r>
            <a:r>
              <a:rPr lang="en-US" sz="2000" dirty="0" smtClean="0"/>
              <a:t>atient/animal data capture</a:t>
            </a:r>
          </a:p>
          <a:p>
            <a:r>
              <a:rPr lang="en-US" sz="2000" dirty="0" smtClean="0"/>
              <a:t>Genome-</a:t>
            </a:r>
            <a:r>
              <a:rPr lang="en-US" sz="2000" dirty="0" err="1" smtClean="0"/>
              <a:t>Phenome</a:t>
            </a:r>
            <a:r>
              <a:rPr lang="en-US" sz="2000" dirty="0" smtClean="0"/>
              <a:t> relationships</a:t>
            </a:r>
          </a:p>
          <a:p>
            <a:pPr lvl="1"/>
            <a:r>
              <a:rPr lang="en-US" sz="1600" dirty="0"/>
              <a:t>O</a:t>
            </a:r>
            <a:r>
              <a:rPr lang="en-US" sz="1600" dirty="0" smtClean="0"/>
              <a:t>verrepresentation analysis of phenotypes on patient or animal cohorts</a:t>
            </a:r>
          </a:p>
          <a:p>
            <a:pPr lvl="1"/>
            <a:r>
              <a:rPr lang="en-US" sz="1600" dirty="0" smtClean="0"/>
              <a:t>Correlation between variants and </a:t>
            </a:r>
            <a:r>
              <a:rPr lang="en-US" sz="1600" dirty="0" err="1" smtClean="0"/>
              <a:t>phenomes</a:t>
            </a:r>
            <a:r>
              <a:rPr lang="en-US" sz="1600" dirty="0" smtClean="0"/>
              <a:t>, </a:t>
            </a:r>
            <a:r>
              <a:rPr lang="en-US" sz="1600" dirty="0" err="1" smtClean="0"/>
              <a:t>eg</a:t>
            </a:r>
            <a:r>
              <a:rPr lang="en-US" sz="1600" dirty="0" smtClean="0"/>
              <a:t> in CNV analysis</a:t>
            </a:r>
          </a:p>
          <a:p>
            <a:pPr lvl="1"/>
            <a:r>
              <a:rPr lang="en-US" sz="1600" dirty="0"/>
              <a:t>E</a:t>
            </a:r>
            <a:r>
              <a:rPr lang="en-US" sz="1600" dirty="0" smtClean="0"/>
              <a:t>stablishment of disease similarity, phenotype modularity, network identity, through constituent phenotypes. </a:t>
            </a:r>
            <a:endParaRPr lang="en-US" sz="1600" dirty="0"/>
          </a:p>
        </p:txBody>
      </p:sp>
      <p:pic>
        <p:nvPicPr>
          <p:cNvPr id="5" name="Picture 3" descr="shutterstock_573410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3670" y="766825"/>
            <a:ext cx="2123130" cy="231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2834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applications of ontologies in biomedical data</a:t>
            </a:r>
            <a:endParaRPr lang="en-US" dirty="0"/>
          </a:p>
        </p:txBody>
      </p:sp>
      <p:sp>
        <p:nvSpPr>
          <p:cNvPr id="3" name="Content Placeholder 2"/>
          <p:cNvSpPr>
            <a:spLocks noGrp="1"/>
          </p:cNvSpPr>
          <p:nvPr>
            <p:ph sz="half" idx="1"/>
          </p:nvPr>
        </p:nvSpPr>
        <p:spPr>
          <a:xfrm>
            <a:off x="457200" y="1600200"/>
            <a:ext cx="5988227" cy="4525963"/>
          </a:xfrm>
        </p:spPr>
        <p:txBody>
          <a:bodyPr>
            <a:normAutofit fontScale="92500" lnSpcReduction="20000"/>
          </a:bodyPr>
          <a:lstStyle/>
          <a:p>
            <a:r>
              <a:rPr lang="en-US" sz="2000" dirty="0"/>
              <a:t>A</a:t>
            </a:r>
            <a:r>
              <a:rPr lang="en-US" sz="2000" dirty="0" smtClean="0"/>
              <a:t>nnotation of genes, genetic variants</a:t>
            </a:r>
          </a:p>
          <a:p>
            <a:pPr lvl="1"/>
            <a:r>
              <a:rPr lang="en-US" sz="1600" dirty="0" smtClean="0"/>
              <a:t>OMIM, </a:t>
            </a:r>
            <a:r>
              <a:rPr lang="en-US" sz="1600" dirty="0" err="1" smtClean="0"/>
              <a:t>Orphanet</a:t>
            </a:r>
            <a:r>
              <a:rPr lang="en-US" sz="1600" dirty="0" smtClean="0"/>
              <a:t>, GWAS Catalog, Mouse Genome Informatics, </a:t>
            </a:r>
            <a:r>
              <a:rPr lang="en-US" sz="1600" dirty="0" err="1" smtClean="0"/>
              <a:t>Zfin</a:t>
            </a:r>
            <a:r>
              <a:rPr lang="en-US" sz="1600" dirty="0" smtClean="0"/>
              <a:t>, CLINVAR, </a:t>
            </a:r>
          </a:p>
          <a:p>
            <a:r>
              <a:rPr lang="en-US" sz="2000" dirty="0"/>
              <a:t>A</a:t>
            </a:r>
            <a:r>
              <a:rPr lang="en-US" sz="2000" dirty="0" smtClean="0"/>
              <a:t>nnotation of disease entities</a:t>
            </a:r>
          </a:p>
          <a:p>
            <a:pPr lvl="1"/>
            <a:r>
              <a:rPr lang="en-US" sz="1600" dirty="0" smtClean="0"/>
              <a:t>OMIM, ORPHANET, Human Phenotype database (HPO), </a:t>
            </a:r>
            <a:r>
              <a:rPr lang="en-US" sz="1600" dirty="0" err="1" smtClean="0"/>
              <a:t>Aber</a:t>
            </a:r>
            <a:r>
              <a:rPr lang="en-US" sz="1600" dirty="0" smtClean="0"/>
              <a:t>-OWL-disease</a:t>
            </a:r>
          </a:p>
          <a:p>
            <a:r>
              <a:rPr lang="en-US" sz="2000" dirty="0"/>
              <a:t>D</a:t>
            </a:r>
            <a:r>
              <a:rPr lang="en-US" sz="2000" dirty="0" smtClean="0"/>
              <a:t>ata recovery, integration and analysis</a:t>
            </a:r>
          </a:p>
          <a:p>
            <a:pPr lvl="1"/>
            <a:r>
              <a:rPr lang="en-US" sz="1600" dirty="0" smtClean="0"/>
              <a:t>Literature, EMRs, and databases</a:t>
            </a:r>
          </a:p>
          <a:p>
            <a:r>
              <a:rPr lang="en-US" sz="2000" dirty="0"/>
              <a:t>P</a:t>
            </a:r>
            <a:r>
              <a:rPr lang="en-US" sz="2000" dirty="0" smtClean="0"/>
              <a:t>atient/animal data capture</a:t>
            </a:r>
          </a:p>
          <a:p>
            <a:pPr lvl="1"/>
            <a:r>
              <a:rPr lang="en-US" sz="1600" i="1" dirty="0" err="1" smtClean="0"/>
              <a:t>Phenotips</a:t>
            </a:r>
            <a:r>
              <a:rPr lang="en-US" sz="1600" i="1" dirty="0" smtClean="0"/>
              <a:t>/</a:t>
            </a:r>
            <a:r>
              <a:rPr lang="en-US" sz="1600" i="1" dirty="0" err="1" smtClean="0"/>
              <a:t>Phenome</a:t>
            </a:r>
            <a:r>
              <a:rPr lang="en-US" sz="1600" i="1" dirty="0" smtClean="0"/>
              <a:t> central</a:t>
            </a:r>
          </a:p>
          <a:p>
            <a:pPr lvl="1"/>
            <a:r>
              <a:rPr lang="en-US" sz="1600" dirty="0" smtClean="0"/>
              <a:t>International Mouse </a:t>
            </a:r>
            <a:r>
              <a:rPr lang="en-US" sz="1600" dirty="0" err="1" smtClean="0"/>
              <a:t>Phenotyping</a:t>
            </a:r>
            <a:r>
              <a:rPr lang="en-US" sz="1600" dirty="0" smtClean="0"/>
              <a:t> Consortium (IMPC)</a:t>
            </a:r>
          </a:p>
          <a:p>
            <a:pPr lvl="1"/>
            <a:r>
              <a:rPr lang="en-US" sz="1600" dirty="0" smtClean="0"/>
              <a:t>Mouse </a:t>
            </a:r>
            <a:r>
              <a:rPr lang="en-US" sz="1600" dirty="0"/>
              <a:t>G</a:t>
            </a:r>
            <a:r>
              <a:rPr lang="en-US" sz="1600" dirty="0" smtClean="0"/>
              <a:t>enome Informatics</a:t>
            </a:r>
          </a:p>
          <a:p>
            <a:r>
              <a:rPr lang="en-US" sz="2000" dirty="0" smtClean="0"/>
              <a:t>Genome-</a:t>
            </a:r>
            <a:r>
              <a:rPr lang="en-US" sz="2000" dirty="0" err="1" smtClean="0"/>
              <a:t>Phenome</a:t>
            </a:r>
            <a:r>
              <a:rPr lang="en-US" sz="2000" dirty="0" smtClean="0"/>
              <a:t> relationships</a:t>
            </a:r>
          </a:p>
          <a:p>
            <a:pPr lvl="1"/>
            <a:r>
              <a:rPr lang="en-US" sz="1600" dirty="0" smtClean="0"/>
              <a:t>Overrepresentation analysis of phenotypes on patient or animal cohorts</a:t>
            </a:r>
          </a:p>
          <a:p>
            <a:pPr lvl="1"/>
            <a:r>
              <a:rPr lang="en-US" sz="1600" dirty="0"/>
              <a:t>Correlation between variants and </a:t>
            </a:r>
            <a:r>
              <a:rPr lang="en-US" sz="1600" dirty="0" err="1"/>
              <a:t>phenomes</a:t>
            </a:r>
            <a:r>
              <a:rPr lang="en-US" sz="1600" dirty="0"/>
              <a:t>, </a:t>
            </a:r>
            <a:r>
              <a:rPr lang="en-US" sz="1600" dirty="0" err="1"/>
              <a:t>eg</a:t>
            </a:r>
            <a:r>
              <a:rPr lang="en-US" sz="1600" dirty="0"/>
              <a:t> in CNV </a:t>
            </a:r>
            <a:r>
              <a:rPr lang="en-US" sz="1600" dirty="0" smtClean="0"/>
              <a:t>analysis</a:t>
            </a:r>
          </a:p>
          <a:p>
            <a:pPr lvl="1"/>
            <a:r>
              <a:rPr lang="en-US" sz="1600" dirty="0"/>
              <a:t>E</a:t>
            </a:r>
            <a:r>
              <a:rPr lang="en-US" sz="1600" dirty="0" smtClean="0"/>
              <a:t>stablishment of disease similarity, phenotype modularity, network identity, through constituent phenotypes.</a:t>
            </a:r>
            <a:endParaRPr lang="en-US" sz="1600" dirty="0"/>
          </a:p>
        </p:txBody>
      </p:sp>
      <p:pic>
        <p:nvPicPr>
          <p:cNvPr id="5" name="Picture 3" descr="shutterstock_573410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3670" y="766825"/>
            <a:ext cx="2123130" cy="231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8018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Phenotypes and diseases in MGI</a:t>
            </a:r>
            <a:endParaRPr lang="en-US" dirty="0"/>
          </a:p>
        </p:txBody>
      </p:sp>
      <p:pic>
        <p:nvPicPr>
          <p:cNvPr id="5" name="Picture 4"/>
          <p:cNvPicPr>
            <a:picLocks noChangeAspect="1"/>
          </p:cNvPicPr>
          <p:nvPr/>
        </p:nvPicPr>
        <p:blipFill>
          <a:blip r:embed="rId2"/>
          <a:stretch>
            <a:fillRect/>
          </a:stretch>
        </p:blipFill>
        <p:spPr>
          <a:xfrm>
            <a:off x="0" y="1417638"/>
            <a:ext cx="9144000" cy="4646844"/>
          </a:xfrm>
          <a:prstGeom prst="rect">
            <a:avLst/>
          </a:prstGeom>
        </p:spPr>
      </p:pic>
      <p:pic>
        <p:nvPicPr>
          <p:cNvPr id="6" name="Picture 5"/>
          <p:cNvPicPr>
            <a:picLocks noChangeAspect="1"/>
          </p:cNvPicPr>
          <p:nvPr/>
        </p:nvPicPr>
        <p:blipFill>
          <a:blip r:embed="rId3"/>
          <a:stretch>
            <a:fillRect/>
          </a:stretch>
        </p:blipFill>
        <p:spPr>
          <a:xfrm>
            <a:off x="4783423" y="1222128"/>
            <a:ext cx="4079432" cy="3479173"/>
          </a:xfrm>
          <a:prstGeom prst="rect">
            <a:avLst/>
          </a:prstGeom>
          <a:ln>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4161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Phenotypes in IMPC</a:t>
            </a:r>
            <a:endParaRPr lang="en-US" dirty="0"/>
          </a:p>
        </p:txBody>
      </p:sp>
      <p:pic>
        <p:nvPicPr>
          <p:cNvPr id="8" name="Picture 7"/>
          <p:cNvPicPr>
            <a:picLocks noChangeAspect="1"/>
          </p:cNvPicPr>
          <p:nvPr/>
        </p:nvPicPr>
        <p:blipFill>
          <a:blip r:embed="rId2"/>
          <a:stretch>
            <a:fillRect/>
          </a:stretch>
        </p:blipFill>
        <p:spPr>
          <a:xfrm>
            <a:off x="0" y="1627626"/>
            <a:ext cx="9144000" cy="5139328"/>
          </a:xfrm>
          <a:prstGeom prst="rect">
            <a:avLst/>
          </a:prstGeom>
        </p:spPr>
      </p:pic>
    </p:spTree>
    <p:extLst>
      <p:ext uri="{BB962C8B-B14F-4D97-AF65-F5344CB8AC3E}">
        <p14:creationId xmlns:p14="http://schemas.microsoft.com/office/powerpoint/2010/main" val="29656188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2473"/>
            <a:ext cx="8229600" cy="487362"/>
          </a:xfrm>
        </p:spPr>
        <p:txBody>
          <a:bodyPr>
            <a:noAutofit/>
          </a:bodyPr>
          <a:lstStyle/>
          <a:p>
            <a:pPr algn="l"/>
            <a:r>
              <a:rPr lang="en-GB" sz="3600" dirty="0"/>
              <a:t>The problems with biological </a:t>
            </a:r>
            <a:r>
              <a:rPr lang="en-GB" sz="3600" dirty="0" smtClean="0"/>
              <a:t>data</a:t>
            </a:r>
            <a:endParaRPr lang="en-GB" sz="3600" b="0" dirty="0"/>
          </a:p>
        </p:txBody>
      </p:sp>
      <p:sp>
        <p:nvSpPr>
          <p:cNvPr id="16387" name="Rectangle 3"/>
          <p:cNvSpPr>
            <a:spLocks noGrp="1" noChangeArrowheads="1"/>
          </p:cNvSpPr>
          <p:nvPr>
            <p:ph type="body" idx="1"/>
          </p:nvPr>
        </p:nvSpPr>
        <p:spPr>
          <a:xfrm>
            <a:off x="685800" y="1253679"/>
            <a:ext cx="7772400" cy="5264341"/>
          </a:xfrm>
        </p:spPr>
        <p:txBody>
          <a:bodyPr>
            <a:normAutofit fontScale="55000" lnSpcReduction="20000"/>
          </a:bodyPr>
          <a:lstStyle/>
          <a:p>
            <a:pPr>
              <a:lnSpc>
                <a:spcPct val="90000"/>
              </a:lnSpc>
            </a:pPr>
            <a:r>
              <a:rPr lang="en-GB" dirty="0"/>
              <a:t>Recorded mainly in natural language.</a:t>
            </a:r>
            <a:r>
              <a:rPr lang="en-GB" dirty="0" smtClean="0"/>
              <a:t> </a:t>
            </a:r>
            <a:r>
              <a:rPr lang="en-US" dirty="0" smtClean="0"/>
              <a:t>E</a:t>
            </a:r>
            <a:r>
              <a:rPr lang="en-GB" dirty="0" smtClean="0"/>
              <a:t>.</a:t>
            </a:r>
            <a:r>
              <a:rPr lang="en-GB" dirty="0" err="1" smtClean="0"/>
              <a:t>g</a:t>
            </a:r>
            <a:r>
              <a:rPr lang="en-GB" dirty="0" smtClean="0"/>
              <a:t>. </a:t>
            </a:r>
            <a:r>
              <a:rPr lang="en-GB" dirty="0"/>
              <a:t>mutant </a:t>
            </a:r>
            <a:r>
              <a:rPr lang="en-GB" dirty="0" smtClean="0"/>
              <a:t>phenotypes</a:t>
            </a:r>
          </a:p>
          <a:p>
            <a:pPr>
              <a:lnSpc>
                <a:spcPct val="90000"/>
              </a:lnSpc>
            </a:pPr>
            <a:endParaRPr lang="en-GB" dirty="0" smtClean="0"/>
          </a:p>
          <a:p>
            <a:pPr lvl="1">
              <a:lnSpc>
                <a:spcPct val="90000"/>
              </a:lnSpc>
            </a:pPr>
            <a:r>
              <a:rPr lang="en-GB" dirty="0" smtClean="0"/>
              <a:t>Language uses symbols and rules (natural language) to communicate knowledge</a:t>
            </a:r>
          </a:p>
          <a:p>
            <a:pPr lvl="1">
              <a:lnSpc>
                <a:spcPct val="90000"/>
              </a:lnSpc>
            </a:pPr>
            <a:r>
              <a:rPr lang="en-GB" dirty="0"/>
              <a:t>Expressive</a:t>
            </a:r>
            <a:endParaRPr lang="en-GB" dirty="0" smtClean="0"/>
          </a:p>
          <a:p>
            <a:pPr lvl="1">
              <a:lnSpc>
                <a:spcPct val="90000"/>
              </a:lnSpc>
            </a:pPr>
            <a:r>
              <a:rPr lang="en-GB" dirty="0" smtClean="0"/>
              <a:t>Semantically ambiguous</a:t>
            </a:r>
            <a:endParaRPr lang="en-GB" dirty="0"/>
          </a:p>
          <a:p>
            <a:pPr lvl="1">
              <a:lnSpc>
                <a:spcPct val="90000"/>
              </a:lnSpc>
            </a:pPr>
            <a:r>
              <a:rPr lang="en-GB" dirty="0"/>
              <a:t>Hard to compute </a:t>
            </a:r>
            <a:r>
              <a:rPr lang="en-GB" dirty="0" smtClean="0"/>
              <a:t>on</a:t>
            </a:r>
          </a:p>
          <a:p>
            <a:pPr lvl="1">
              <a:lnSpc>
                <a:spcPct val="90000"/>
              </a:lnSpc>
            </a:pPr>
            <a:endParaRPr lang="en-GB" dirty="0"/>
          </a:p>
          <a:p>
            <a:pPr>
              <a:lnSpc>
                <a:spcPct val="90000"/>
              </a:lnSpc>
            </a:pPr>
            <a:r>
              <a:rPr lang="en-GB" dirty="0"/>
              <a:t>Computational </a:t>
            </a:r>
            <a:r>
              <a:rPr lang="en-GB" dirty="0" smtClean="0"/>
              <a:t>language</a:t>
            </a:r>
          </a:p>
          <a:p>
            <a:pPr>
              <a:lnSpc>
                <a:spcPct val="90000"/>
              </a:lnSpc>
            </a:pPr>
            <a:endParaRPr lang="en-GB" dirty="0"/>
          </a:p>
          <a:p>
            <a:pPr lvl="1">
              <a:lnSpc>
                <a:spcPct val="90000"/>
              </a:lnSpc>
            </a:pPr>
            <a:r>
              <a:rPr lang="en-GB" dirty="0"/>
              <a:t>Precise</a:t>
            </a:r>
          </a:p>
          <a:p>
            <a:pPr lvl="1">
              <a:lnSpc>
                <a:spcPct val="90000"/>
              </a:lnSpc>
            </a:pPr>
            <a:r>
              <a:rPr lang="en-GB" dirty="0"/>
              <a:t>Less expressive</a:t>
            </a:r>
          </a:p>
          <a:p>
            <a:pPr lvl="1">
              <a:lnSpc>
                <a:spcPct val="90000"/>
              </a:lnSpc>
            </a:pPr>
            <a:r>
              <a:rPr lang="en-GB" dirty="0"/>
              <a:t>Allows grouping and data </a:t>
            </a:r>
            <a:r>
              <a:rPr lang="en-GB" dirty="0" smtClean="0"/>
              <a:t>exploration</a:t>
            </a:r>
          </a:p>
          <a:p>
            <a:pPr lvl="1">
              <a:lnSpc>
                <a:spcPct val="90000"/>
              </a:lnSpc>
            </a:pPr>
            <a:endParaRPr lang="en-GB" dirty="0"/>
          </a:p>
          <a:p>
            <a:pPr>
              <a:lnSpc>
                <a:spcPct val="90000"/>
              </a:lnSpc>
            </a:pPr>
            <a:r>
              <a:rPr lang="en-GB" dirty="0"/>
              <a:t>Why do we need to compute</a:t>
            </a:r>
            <a:r>
              <a:rPr lang="en-GB" dirty="0" smtClean="0"/>
              <a:t>?</a:t>
            </a:r>
          </a:p>
          <a:p>
            <a:pPr>
              <a:lnSpc>
                <a:spcPct val="90000"/>
              </a:lnSpc>
            </a:pPr>
            <a:endParaRPr lang="en-GB" dirty="0"/>
          </a:p>
          <a:p>
            <a:pPr lvl="1">
              <a:lnSpc>
                <a:spcPct val="90000"/>
              </a:lnSpc>
            </a:pPr>
            <a:r>
              <a:rPr lang="en-GB" dirty="0"/>
              <a:t>Database </a:t>
            </a:r>
            <a:r>
              <a:rPr lang="en-GB" dirty="0" smtClean="0"/>
              <a:t>searching, query extension</a:t>
            </a:r>
            <a:endParaRPr lang="en-GB" dirty="0"/>
          </a:p>
          <a:p>
            <a:pPr lvl="1">
              <a:lnSpc>
                <a:spcPct val="90000"/>
              </a:lnSpc>
            </a:pPr>
            <a:r>
              <a:rPr lang="en-GB" dirty="0" smtClean="0"/>
              <a:t>Data/Literature mining</a:t>
            </a:r>
            <a:endParaRPr lang="en-GB" dirty="0"/>
          </a:p>
          <a:p>
            <a:pPr lvl="1">
              <a:lnSpc>
                <a:spcPct val="90000"/>
              </a:lnSpc>
            </a:pPr>
            <a:r>
              <a:rPr lang="en-GB" dirty="0"/>
              <a:t>Knowledge transfer between databases and analytical packages</a:t>
            </a:r>
          </a:p>
          <a:p>
            <a:pPr lvl="1">
              <a:lnSpc>
                <a:spcPct val="90000"/>
              </a:lnSpc>
            </a:pPr>
            <a:r>
              <a:rPr lang="en-GB" dirty="0"/>
              <a:t>Complex </a:t>
            </a:r>
            <a:r>
              <a:rPr lang="en-GB" dirty="0" smtClean="0"/>
              <a:t>queries</a:t>
            </a:r>
          </a:p>
          <a:p>
            <a:pPr lvl="1">
              <a:lnSpc>
                <a:spcPct val="90000"/>
              </a:lnSpc>
            </a:pPr>
            <a:r>
              <a:rPr lang="en-GB" dirty="0" smtClean="0"/>
              <a:t>Data integration</a:t>
            </a:r>
          </a:p>
          <a:p>
            <a:pPr lvl="1">
              <a:lnSpc>
                <a:spcPct val="90000"/>
              </a:lnSpc>
            </a:pPr>
            <a:r>
              <a:rPr lang="en-GB" sz="2900" dirty="0" smtClean="0"/>
              <a:t>Reasoning</a:t>
            </a:r>
          </a:p>
          <a:p>
            <a:pPr lvl="1">
              <a:lnSpc>
                <a:spcPct val="90000"/>
              </a:lnSpc>
            </a:pPr>
            <a:r>
              <a:rPr lang="en-GB" sz="2900" dirty="0" smtClean="0"/>
              <a:t>Machine learning</a:t>
            </a:r>
          </a:p>
          <a:p>
            <a:pPr lvl="1">
              <a:lnSpc>
                <a:spcPct val="90000"/>
              </a:lnSpc>
            </a:pPr>
            <a:endParaRPr lang="en-GB" sz="2000" dirty="0"/>
          </a:p>
          <a:p>
            <a:pPr lvl="1">
              <a:lnSpc>
                <a:spcPct val="90000"/>
              </a:lnSpc>
            </a:pPr>
            <a:endParaRPr lang="en-GB" sz="2000" dirty="0"/>
          </a:p>
        </p:txBody>
      </p:sp>
    </p:spTree>
    <p:extLst>
      <p:ext uri="{BB962C8B-B14F-4D97-AF65-F5344CB8AC3E}">
        <p14:creationId xmlns:p14="http://schemas.microsoft.com/office/powerpoint/2010/main" val="22016404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Phenotypes in IMPC</a:t>
            </a:r>
            <a:endParaRPr lang="en-US" dirty="0"/>
          </a:p>
        </p:txBody>
      </p:sp>
      <p:pic>
        <p:nvPicPr>
          <p:cNvPr id="3" name="Picture 2"/>
          <p:cNvPicPr>
            <a:picLocks noChangeAspect="1"/>
          </p:cNvPicPr>
          <p:nvPr/>
        </p:nvPicPr>
        <p:blipFill>
          <a:blip r:embed="rId2"/>
          <a:stretch>
            <a:fillRect/>
          </a:stretch>
        </p:blipFill>
        <p:spPr>
          <a:xfrm>
            <a:off x="1233976" y="1375600"/>
            <a:ext cx="7029301" cy="5482400"/>
          </a:xfrm>
          <a:prstGeom prst="rect">
            <a:avLst/>
          </a:prstGeom>
          <a:ln>
            <a:solidFill>
              <a:srgbClr val="C0504D"/>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3807580" y="2240732"/>
            <a:ext cx="4879220" cy="4464867"/>
          </a:xfrm>
          <a:prstGeom prst="rect">
            <a:avLst/>
          </a:prstGeom>
          <a:ln>
            <a:solidFill>
              <a:srgbClr val="C0504D"/>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2840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8667" y="4499429"/>
            <a:ext cx="8636000" cy="17659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38667" y="1511905"/>
            <a:ext cx="8636000" cy="2842382"/>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GWAS phenotypes traits and diseases</a:t>
            </a:r>
            <a:endParaRPr lang="en-US" dirty="0"/>
          </a:p>
        </p:txBody>
      </p:sp>
      <p:sp>
        <p:nvSpPr>
          <p:cNvPr id="3" name="Content Placeholder 2"/>
          <p:cNvSpPr>
            <a:spLocks noGrp="1"/>
          </p:cNvSpPr>
          <p:nvPr>
            <p:ph sz="half" idx="1"/>
          </p:nvPr>
        </p:nvSpPr>
        <p:spPr>
          <a:xfrm>
            <a:off x="338667" y="1600201"/>
            <a:ext cx="3882571" cy="2754086"/>
          </a:xfrm>
        </p:spPr>
        <p:txBody>
          <a:bodyPr>
            <a:normAutofit/>
          </a:bodyPr>
          <a:lstStyle/>
          <a:p>
            <a:r>
              <a:rPr lang="en-US" sz="1800" dirty="0" smtClean="0"/>
              <a:t>GWAS study traits annotated using the Experimental Factor ontology in Catalog</a:t>
            </a:r>
          </a:p>
          <a:p>
            <a:r>
              <a:rPr lang="en-US" sz="1800" dirty="0" smtClean="0"/>
              <a:t>Used for many of the databases at EBI</a:t>
            </a:r>
          </a:p>
          <a:p>
            <a:r>
              <a:rPr lang="en-US" sz="1800" dirty="0" smtClean="0"/>
              <a:t>Application Ontology</a:t>
            </a:r>
          </a:p>
          <a:p>
            <a:r>
              <a:rPr lang="en-US" sz="1800" dirty="0" smtClean="0"/>
              <a:t>Imports classes from other ontologies across a wide range of themes using MIREOT</a:t>
            </a:r>
            <a:endParaRPr lang="en-US" sz="1800" dirty="0"/>
          </a:p>
        </p:txBody>
      </p:sp>
      <p:pic>
        <p:nvPicPr>
          <p:cNvPr id="5" name="Picture 4"/>
          <p:cNvPicPr>
            <a:picLocks noChangeAspect="1"/>
          </p:cNvPicPr>
          <p:nvPr/>
        </p:nvPicPr>
        <p:blipFill>
          <a:blip r:embed="rId2"/>
          <a:stretch>
            <a:fillRect/>
          </a:stretch>
        </p:blipFill>
        <p:spPr>
          <a:xfrm>
            <a:off x="4100284" y="2215858"/>
            <a:ext cx="4753429" cy="1401816"/>
          </a:xfrm>
          <a:prstGeom prst="rect">
            <a:avLst/>
          </a:prstGeom>
        </p:spPr>
      </p:pic>
      <p:sp>
        <p:nvSpPr>
          <p:cNvPr id="6" name="TextBox 5"/>
          <p:cNvSpPr txBox="1"/>
          <p:nvPr/>
        </p:nvSpPr>
        <p:spPr>
          <a:xfrm>
            <a:off x="457200" y="4871144"/>
            <a:ext cx="3643084" cy="646331"/>
          </a:xfrm>
          <a:prstGeom prst="rect">
            <a:avLst/>
          </a:prstGeom>
          <a:noFill/>
        </p:spPr>
        <p:txBody>
          <a:bodyPr wrap="square" rtlCol="0">
            <a:spAutoFit/>
          </a:bodyPr>
          <a:lstStyle/>
          <a:p>
            <a:pPr marL="285750" indent="-285750">
              <a:buFont typeface="Arial"/>
              <a:buChar char="•"/>
            </a:pPr>
            <a:r>
              <a:rPr lang="en-US" dirty="0" smtClean="0">
                <a:latin typeface="Helvetica Neue Light"/>
                <a:cs typeface="Helvetica Neue Light"/>
              </a:rPr>
              <a:t>GWAS study traits annotated to </a:t>
            </a:r>
            <a:r>
              <a:rPr lang="en-US" dirty="0" err="1" smtClean="0">
                <a:latin typeface="Helvetica Neue Light"/>
                <a:cs typeface="Helvetica Neue Light"/>
              </a:rPr>
              <a:t>MeSH</a:t>
            </a:r>
            <a:r>
              <a:rPr lang="en-US" dirty="0" smtClean="0">
                <a:latin typeface="Helvetica Neue Light"/>
                <a:cs typeface="Helvetica Neue Light"/>
              </a:rPr>
              <a:t> or HPO in GWAS Central</a:t>
            </a:r>
            <a:endParaRPr lang="en-US" dirty="0">
              <a:latin typeface="Helvetica Neue Light"/>
              <a:cs typeface="Helvetica Neue Light"/>
            </a:endParaRPr>
          </a:p>
        </p:txBody>
      </p:sp>
      <p:pic>
        <p:nvPicPr>
          <p:cNvPr id="9" name="Picture 8"/>
          <p:cNvPicPr>
            <a:picLocks noChangeAspect="1"/>
          </p:cNvPicPr>
          <p:nvPr/>
        </p:nvPicPr>
        <p:blipFill>
          <a:blip r:embed="rId3"/>
          <a:stretch>
            <a:fillRect/>
          </a:stretch>
        </p:blipFill>
        <p:spPr>
          <a:xfrm>
            <a:off x="4100284" y="4774383"/>
            <a:ext cx="4753429" cy="1120556"/>
          </a:xfrm>
          <a:prstGeom prst="rect">
            <a:avLst/>
          </a:prstGeom>
        </p:spPr>
      </p:pic>
    </p:spTree>
    <p:extLst>
      <p:ext uri="{BB962C8B-B14F-4D97-AF65-F5344CB8AC3E}">
        <p14:creationId xmlns:p14="http://schemas.microsoft.com/office/powerpoint/2010/main" val="3273309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OMIM</a:t>
            </a:r>
            <a:endParaRPr lang="en-US" dirty="0"/>
          </a:p>
        </p:txBody>
      </p:sp>
      <p:pic>
        <p:nvPicPr>
          <p:cNvPr id="5" name="Picture 4"/>
          <p:cNvPicPr>
            <a:picLocks noChangeAspect="1"/>
          </p:cNvPicPr>
          <p:nvPr/>
        </p:nvPicPr>
        <p:blipFill>
          <a:blip r:embed="rId2"/>
          <a:stretch>
            <a:fillRect/>
          </a:stretch>
        </p:blipFill>
        <p:spPr>
          <a:xfrm>
            <a:off x="454127" y="1191433"/>
            <a:ext cx="4914936" cy="3080768"/>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454127" y="3491872"/>
            <a:ext cx="5323813" cy="296989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962556" y="1283350"/>
            <a:ext cx="4275282" cy="483182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5331072" y="257830"/>
            <a:ext cx="3213869" cy="2737035"/>
          </a:xfrm>
          <a:prstGeom prst="rect">
            <a:avLst/>
          </a:prstGeom>
        </p:spPr>
      </p:pic>
      <p:pic>
        <p:nvPicPr>
          <p:cNvPr id="9" name="Picture 8"/>
          <p:cNvPicPr>
            <a:picLocks noChangeAspect="1"/>
          </p:cNvPicPr>
          <p:nvPr/>
        </p:nvPicPr>
        <p:blipFill>
          <a:blip r:embed="rId6"/>
          <a:stretch>
            <a:fillRect/>
          </a:stretch>
        </p:blipFill>
        <p:spPr>
          <a:xfrm>
            <a:off x="5920703" y="3092871"/>
            <a:ext cx="3088010" cy="3455200"/>
          </a:xfrm>
          <a:prstGeom prst="rect">
            <a:avLst/>
          </a:prstGeom>
        </p:spPr>
      </p:pic>
      <p:sp>
        <p:nvSpPr>
          <p:cNvPr id="10" name="TextBox 9"/>
          <p:cNvSpPr txBox="1"/>
          <p:nvPr/>
        </p:nvSpPr>
        <p:spPr>
          <a:xfrm>
            <a:off x="7410139" y="2084466"/>
            <a:ext cx="1646969" cy="369332"/>
          </a:xfrm>
          <a:prstGeom prst="rect">
            <a:avLst/>
          </a:prstGeom>
          <a:solidFill>
            <a:schemeClr val="bg1"/>
          </a:solidFill>
          <a:ln>
            <a:solidFill>
              <a:schemeClr val="accent2"/>
            </a:solidFill>
          </a:ln>
        </p:spPr>
        <p:txBody>
          <a:bodyPr wrap="none" rtlCol="0">
            <a:spAutoFit/>
          </a:bodyPr>
          <a:lstStyle/>
          <a:p>
            <a:r>
              <a:rPr lang="en-US" dirty="0" err="1" smtClean="0">
                <a:solidFill>
                  <a:srgbClr val="C0504D"/>
                </a:solidFill>
                <a:latin typeface="Helvetica Neue Medium"/>
                <a:cs typeface="Helvetica Neue Medium"/>
              </a:rPr>
              <a:t>PhenomeNET</a:t>
            </a:r>
            <a:endParaRPr lang="en-US" dirty="0">
              <a:solidFill>
                <a:srgbClr val="C0504D"/>
              </a:solidFill>
              <a:latin typeface="Helvetica Neue Medium"/>
              <a:cs typeface="Helvetica Neue Medium"/>
            </a:endParaRPr>
          </a:p>
        </p:txBody>
      </p:sp>
      <p:sp>
        <p:nvSpPr>
          <p:cNvPr id="12" name="TextBox 11"/>
          <p:cNvSpPr txBox="1"/>
          <p:nvPr/>
        </p:nvSpPr>
        <p:spPr>
          <a:xfrm>
            <a:off x="6836795" y="6363405"/>
            <a:ext cx="2171918" cy="369332"/>
          </a:xfrm>
          <a:prstGeom prst="rect">
            <a:avLst/>
          </a:prstGeom>
          <a:solidFill>
            <a:schemeClr val="bg1"/>
          </a:solidFill>
          <a:ln>
            <a:solidFill>
              <a:schemeClr val="accent2"/>
            </a:solidFill>
          </a:ln>
        </p:spPr>
        <p:txBody>
          <a:bodyPr wrap="square" rtlCol="0">
            <a:spAutoFit/>
          </a:bodyPr>
          <a:lstStyle/>
          <a:p>
            <a:r>
              <a:rPr lang="en-US" dirty="0" err="1" smtClean="0">
                <a:solidFill>
                  <a:srgbClr val="C0504D"/>
                </a:solidFill>
                <a:latin typeface="Helvetica Neue Medium"/>
                <a:cs typeface="Helvetica Neue Medium"/>
              </a:rPr>
              <a:t>Phenomizer</a:t>
            </a:r>
            <a:endParaRPr lang="en-US" dirty="0">
              <a:solidFill>
                <a:srgbClr val="C0504D"/>
              </a:solidFill>
              <a:latin typeface="Helvetica Neue Medium"/>
              <a:cs typeface="Helvetica Neue Medium"/>
            </a:endParaRPr>
          </a:p>
        </p:txBody>
      </p:sp>
    </p:spTree>
    <p:extLst>
      <p:ext uri="{BB962C8B-B14F-4D97-AF65-F5344CB8AC3E}">
        <p14:creationId xmlns:p14="http://schemas.microsoft.com/office/powerpoint/2010/main" val="226400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err="1"/>
              <a:t>PhenomeCentral</a:t>
            </a:r>
            <a:r>
              <a:rPr lang="en-GB" sz="2400" b="1" dirty="0"/>
              <a:t>: A Portal for Phenotypic and Genotypic Matchmaking of Patients with Rare Genetic Diseases</a:t>
            </a:r>
          </a:p>
        </p:txBody>
      </p:sp>
      <p:pic>
        <p:nvPicPr>
          <p:cNvPr id="2052"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a:solidFill>
                  <a:srgbClr val="000000"/>
                </a:solidFill>
              </a:rPr>
              <a:t>Human Mutation</a:t>
            </a:r>
            <a:r>
              <a:rPr lang="en-GB" sz="1000">
                <a:solidFill>
                  <a:srgbClr val="000000"/>
                </a:solidFill>
              </a:rPr>
              <a:t/>
            </a:r>
            <a:br>
              <a:rPr lang="en-GB" sz="1000">
                <a:solidFill>
                  <a:srgbClr val="000000"/>
                </a:solidFill>
              </a:rPr>
            </a:br>
            <a:r>
              <a:rPr lang="en-GB" sz="1000">
                <a:solidFill>
                  <a:srgbClr val="000000"/>
                </a:solidFill>
                <a:hlinkClick r:id="rId4"/>
              </a:rPr>
              <a:t>Volume 36, Issue 10, </a:t>
            </a:r>
            <a:r>
              <a:rPr lang="en-GB" sz="1000">
                <a:solidFill>
                  <a:srgbClr val="000000"/>
                </a:solidFill>
              </a:rPr>
              <a:t>pages 931-940, 31 AUG 2015 DOI: 10.1002/humu.22851</a:t>
            </a:r>
            <a:br>
              <a:rPr lang="en-GB" sz="1000">
                <a:solidFill>
                  <a:srgbClr val="000000"/>
                </a:solidFill>
              </a:rPr>
            </a:br>
            <a:r>
              <a:rPr lang="en-GB" sz="1000">
                <a:solidFill>
                  <a:srgbClr val="000000"/>
                </a:solidFill>
                <a:hlinkClick r:id="rId5"/>
              </a:rPr>
              <a:t>http://onlinelibrary.wiley.com/doi/10.1002/humu.22851/full#humu22851-fig-0001</a:t>
            </a:r>
          </a:p>
        </p:txBody>
      </p:sp>
      <p:pic>
        <p:nvPicPr>
          <p:cNvPr id="2" name="Picture 1"/>
          <p:cNvPicPr>
            <a:picLocks noChangeAspect="1"/>
          </p:cNvPicPr>
          <p:nvPr/>
        </p:nvPicPr>
        <p:blipFill>
          <a:blip r:embed="rId6"/>
          <a:stretch>
            <a:fillRect/>
          </a:stretch>
        </p:blipFill>
        <p:spPr>
          <a:xfrm>
            <a:off x="424801" y="1562101"/>
            <a:ext cx="8613824" cy="3503802"/>
          </a:xfrm>
          <a:prstGeom prst="rect">
            <a:avLst/>
          </a:prstGeom>
        </p:spPr>
      </p:pic>
    </p:spTree>
    <p:extLst>
      <p:ext uri="{BB962C8B-B14F-4D97-AF65-F5344CB8AC3E}">
        <p14:creationId xmlns:p14="http://schemas.microsoft.com/office/powerpoint/2010/main" val="30348373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hallenges</a:t>
            </a:r>
            <a:r>
              <a:rPr lang="en-US" dirty="0" smtClean="0"/>
              <a:t>: integrating disease and phenotype data</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157293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8"/>
          <p:cNvSpPr>
            <a:spLocks noChangeArrowheads="1"/>
          </p:cNvSpPr>
          <p:nvPr/>
        </p:nvSpPr>
        <p:spPr bwMode="auto">
          <a:xfrm>
            <a:off x="0" y="990600"/>
            <a:ext cx="9144000" cy="1524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Gill Sans MT" charset="0"/>
            </a:endParaRPr>
          </a:p>
        </p:txBody>
      </p:sp>
      <p:pic>
        <p:nvPicPr>
          <p:cNvPr id="28675" name="Picture 2" descr="agoutibrown-white.jpg                                          0000D409Current                        B3BA705A:"/>
          <p:cNvPicPr>
            <a:picLocks noChangeAspect="1" noChangeArrowheads="1"/>
          </p:cNvPicPr>
          <p:nvPr/>
        </p:nvPicPr>
        <p:blipFill>
          <a:blip r:embed="rId2"/>
          <a:srcRect/>
          <a:stretch>
            <a:fillRect/>
          </a:stretch>
        </p:blipFill>
        <p:spPr bwMode="auto">
          <a:xfrm flipH="1">
            <a:off x="4038600" y="0"/>
            <a:ext cx="1287463" cy="1295400"/>
          </a:xfrm>
          <a:prstGeom prst="rect">
            <a:avLst/>
          </a:prstGeom>
          <a:noFill/>
          <a:ln w="9525">
            <a:noFill/>
            <a:miter lim="800000"/>
            <a:headEnd/>
            <a:tailEnd/>
          </a:ln>
        </p:spPr>
      </p:pic>
      <p:sp>
        <p:nvSpPr>
          <p:cNvPr id="28676" name="Rectangle 3"/>
          <p:cNvSpPr>
            <a:spLocks noChangeArrowheads="1"/>
          </p:cNvSpPr>
          <p:nvPr/>
        </p:nvSpPr>
        <p:spPr bwMode="auto">
          <a:xfrm>
            <a:off x="4419600" y="3124200"/>
            <a:ext cx="381000" cy="1600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Gill Sans MT" charset="0"/>
            </a:endParaRPr>
          </a:p>
        </p:txBody>
      </p:sp>
      <p:sp>
        <p:nvSpPr>
          <p:cNvPr id="28677" name="Rectangle 4"/>
          <p:cNvSpPr>
            <a:spLocks noChangeArrowheads="1"/>
          </p:cNvSpPr>
          <p:nvPr/>
        </p:nvSpPr>
        <p:spPr bwMode="auto">
          <a:xfrm>
            <a:off x="4419600" y="1295400"/>
            <a:ext cx="381000" cy="1524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Gill Sans MT" charset="0"/>
            </a:endParaRPr>
          </a:p>
        </p:txBody>
      </p:sp>
      <p:sp>
        <p:nvSpPr>
          <p:cNvPr id="22535" name="Documents"/>
          <p:cNvSpPr>
            <a:spLocks noEditPoints="1" noChangeArrowheads="1"/>
          </p:cNvSpPr>
          <p:nvPr/>
        </p:nvSpPr>
        <p:spPr bwMode="auto">
          <a:xfrm>
            <a:off x="323850" y="3573463"/>
            <a:ext cx="1584325" cy="10795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r>
              <a:rPr lang="en-US" b="1"/>
              <a:t>Patient Records</a:t>
            </a:r>
          </a:p>
        </p:txBody>
      </p:sp>
      <p:sp>
        <p:nvSpPr>
          <p:cNvPr id="22536" name="Documents"/>
          <p:cNvSpPr>
            <a:spLocks noEditPoints="1" noChangeArrowheads="1"/>
          </p:cNvSpPr>
          <p:nvPr/>
        </p:nvSpPr>
        <p:spPr bwMode="auto">
          <a:xfrm>
            <a:off x="1326738" y="2667000"/>
            <a:ext cx="2680113" cy="100806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lgn="ctr"/>
            <a:r>
              <a:rPr lang="en-US" b="1" dirty="0" smtClean="0">
                <a:solidFill>
                  <a:srgbClr val="FFFFFF"/>
                </a:solidFill>
              </a:rPr>
              <a:t>Human Variation Databases</a:t>
            </a:r>
            <a:endParaRPr lang="en-US" sz="1200" b="1" dirty="0">
              <a:solidFill>
                <a:srgbClr val="FFFFFF"/>
              </a:solidFill>
            </a:endParaRPr>
          </a:p>
        </p:txBody>
      </p:sp>
      <p:sp>
        <p:nvSpPr>
          <p:cNvPr id="28681" name="AutoShape 12"/>
          <p:cNvSpPr>
            <a:spLocks noChangeArrowheads="1"/>
          </p:cNvSpPr>
          <p:nvPr/>
        </p:nvSpPr>
        <p:spPr bwMode="auto">
          <a:xfrm>
            <a:off x="3962400" y="1524000"/>
            <a:ext cx="1366838" cy="863600"/>
          </a:xfrm>
          <a:prstGeom prst="flowChartMultidocument">
            <a:avLst/>
          </a:prstGeom>
          <a:solidFill>
            <a:srgbClr val="3B8BD0"/>
          </a:solidFill>
          <a:ln w="9525">
            <a:solidFill>
              <a:schemeClr val="tx1"/>
            </a:solidFill>
            <a:miter lim="800000"/>
            <a:headEnd/>
            <a:tailEnd/>
          </a:ln>
        </p:spPr>
        <p:txBody>
          <a:bodyPr wrap="none" anchor="ctr">
            <a:prstTxWarp prst="textNoShape">
              <a:avLst/>
            </a:prstTxWarp>
          </a:bodyPr>
          <a:lstStyle/>
          <a:p>
            <a:pPr algn="ctr"/>
            <a:r>
              <a:rPr lang="en-US" b="1"/>
              <a:t>PubMed</a:t>
            </a:r>
          </a:p>
        </p:txBody>
      </p:sp>
      <p:sp>
        <p:nvSpPr>
          <p:cNvPr id="28682" name="Line 13"/>
          <p:cNvSpPr>
            <a:spLocks noChangeShapeType="1"/>
          </p:cNvSpPr>
          <p:nvPr/>
        </p:nvSpPr>
        <p:spPr bwMode="auto">
          <a:xfrm>
            <a:off x="4006850" y="4868863"/>
            <a:ext cx="122555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8683" name="Line 14"/>
          <p:cNvSpPr>
            <a:spLocks noChangeShapeType="1"/>
          </p:cNvSpPr>
          <p:nvPr/>
        </p:nvSpPr>
        <p:spPr bwMode="auto">
          <a:xfrm>
            <a:off x="3959225" y="2924175"/>
            <a:ext cx="122555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8684" name="Line 15"/>
          <p:cNvSpPr>
            <a:spLocks noChangeShapeType="1"/>
          </p:cNvSpPr>
          <p:nvPr/>
        </p:nvSpPr>
        <p:spPr bwMode="auto">
          <a:xfrm>
            <a:off x="4033838" y="4975225"/>
            <a:ext cx="1225550" cy="0"/>
          </a:xfrm>
          <a:prstGeom prst="line">
            <a:avLst/>
          </a:prstGeom>
          <a:noFill/>
          <a:ln w="38100">
            <a:solidFill>
              <a:srgbClr val="FF0000"/>
            </a:solidFill>
            <a:round/>
            <a:headEnd type="triangle" w="med" len="med"/>
            <a:tailEnd/>
          </a:ln>
        </p:spPr>
        <p:txBody>
          <a:bodyPr>
            <a:prstTxWarp prst="textNoShape">
              <a:avLst/>
            </a:prstTxWarp>
          </a:bodyPr>
          <a:lstStyle/>
          <a:p>
            <a:endParaRPr lang="en-US"/>
          </a:p>
        </p:txBody>
      </p:sp>
      <p:sp>
        <p:nvSpPr>
          <p:cNvPr id="28685" name="Line 16"/>
          <p:cNvSpPr>
            <a:spLocks noChangeShapeType="1"/>
          </p:cNvSpPr>
          <p:nvPr/>
        </p:nvSpPr>
        <p:spPr bwMode="auto">
          <a:xfrm>
            <a:off x="3986213" y="3030538"/>
            <a:ext cx="1225550" cy="0"/>
          </a:xfrm>
          <a:prstGeom prst="line">
            <a:avLst/>
          </a:prstGeom>
          <a:noFill/>
          <a:ln w="38100">
            <a:solidFill>
              <a:srgbClr val="FF0000"/>
            </a:solidFill>
            <a:round/>
            <a:headEnd type="triangle" w="med" len="med"/>
            <a:tailEnd/>
          </a:ln>
        </p:spPr>
        <p:txBody>
          <a:bodyPr>
            <a:prstTxWarp prst="textNoShape">
              <a:avLst/>
            </a:prstTxWarp>
          </a:bodyPr>
          <a:lstStyle/>
          <a:p>
            <a:endParaRPr lang="en-US"/>
          </a:p>
        </p:txBody>
      </p:sp>
      <p:sp>
        <p:nvSpPr>
          <p:cNvPr id="22545" name="Documents"/>
          <p:cNvSpPr>
            <a:spLocks noEditPoints="1" noChangeArrowheads="1"/>
          </p:cNvSpPr>
          <p:nvPr/>
        </p:nvSpPr>
        <p:spPr bwMode="auto">
          <a:xfrm>
            <a:off x="395288" y="4797425"/>
            <a:ext cx="1439862" cy="10810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1"/>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r>
              <a:rPr lang="en-US" b="1"/>
              <a:t>Clinical Trials</a:t>
            </a:r>
          </a:p>
        </p:txBody>
      </p:sp>
      <p:sp>
        <p:nvSpPr>
          <p:cNvPr id="28687" name="Text Box 18"/>
          <p:cNvSpPr txBox="1">
            <a:spLocks noChangeArrowheads="1"/>
          </p:cNvSpPr>
          <p:nvPr/>
        </p:nvSpPr>
        <p:spPr bwMode="auto">
          <a:xfrm>
            <a:off x="381000" y="228600"/>
            <a:ext cx="3851275" cy="646113"/>
          </a:xfrm>
          <a:prstGeom prst="rect">
            <a:avLst/>
          </a:prstGeom>
          <a:noFill/>
          <a:ln w="9525">
            <a:noFill/>
            <a:miter lim="800000"/>
            <a:headEnd/>
            <a:tailEnd/>
          </a:ln>
        </p:spPr>
        <p:txBody>
          <a:bodyPr>
            <a:prstTxWarp prst="textNoShape">
              <a:avLst/>
            </a:prstTxWarp>
            <a:spAutoFit/>
          </a:bodyPr>
          <a:lstStyle/>
          <a:p>
            <a:pPr>
              <a:spcBef>
                <a:spcPct val="50000"/>
              </a:spcBef>
            </a:pPr>
            <a:r>
              <a:rPr lang="en-US" sz="3600" i="1" dirty="0">
                <a:latin typeface="Helvetica Light"/>
                <a:cs typeface="Helvetica Light"/>
              </a:rPr>
              <a:t>Bridging the gap</a:t>
            </a:r>
          </a:p>
        </p:txBody>
      </p:sp>
      <p:sp>
        <p:nvSpPr>
          <p:cNvPr id="28689" name="Rectangle 24"/>
          <p:cNvSpPr>
            <a:spLocks noChangeArrowheads="1"/>
          </p:cNvSpPr>
          <p:nvPr/>
        </p:nvSpPr>
        <p:spPr bwMode="auto">
          <a:xfrm>
            <a:off x="4419600" y="5105400"/>
            <a:ext cx="381000" cy="1600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Gill Sans MT" charset="0"/>
            </a:endParaRPr>
          </a:p>
        </p:txBody>
      </p:sp>
      <p:sp>
        <p:nvSpPr>
          <p:cNvPr id="22553" name="Documents"/>
          <p:cNvSpPr>
            <a:spLocks noEditPoints="1" noChangeArrowheads="1"/>
          </p:cNvSpPr>
          <p:nvPr/>
        </p:nvSpPr>
        <p:spPr bwMode="auto">
          <a:xfrm>
            <a:off x="5410199" y="2667000"/>
            <a:ext cx="2697641" cy="100806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66CCFF"/>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r>
              <a:rPr lang="en-US" b="1" dirty="0"/>
              <a:t>Model Organism Databases</a:t>
            </a:r>
          </a:p>
        </p:txBody>
      </p:sp>
      <p:sp>
        <p:nvSpPr>
          <p:cNvPr id="28691" name="AutoShape 26"/>
          <p:cNvSpPr>
            <a:spLocks noChangeArrowheads="1"/>
          </p:cNvSpPr>
          <p:nvPr/>
        </p:nvSpPr>
        <p:spPr bwMode="auto">
          <a:xfrm>
            <a:off x="4800600" y="990600"/>
            <a:ext cx="1752600" cy="304800"/>
          </a:xfrm>
          <a:prstGeom prst="curvedDownArrow">
            <a:avLst>
              <a:gd name="adj1" fmla="val 115000"/>
              <a:gd name="adj2" fmla="val 23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Gill Sans MT" charset="0"/>
            </a:endParaRPr>
          </a:p>
        </p:txBody>
      </p:sp>
      <p:sp>
        <p:nvSpPr>
          <p:cNvPr id="28692" name="AutoShape 27"/>
          <p:cNvSpPr>
            <a:spLocks noChangeArrowheads="1"/>
          </p:cNvSpPr>
          <p:nvPr/>
        </p:nvSpPr>
        <p:spPr bwMode="auto">
          <a:xfrm flipH="1">
            <a:off x="2667000" y="990600"/>
            <a:ext cx="1752600" cy="304800"/>
          </a:xfrm>
          <a:prstGeom prst="curvedDownArrow">
            <a:avLst>
              <a:gd name="adj1" fmla="val 115000"/>
              <a:gd name="adj2" fmla="val 23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Gill Sans MT" charset="0"/>
            </a:endParaRPr>
          </a:p>
        </p:txBody>
      </p:sp>
      <p:sp>
        <p:nvSpPr>
          <p:cNvPr id="28693" name="Text Box 29"/>
          <p:cNvSpPr txBox="1">
            <a:spLocks noChangeArrowheads="1"/>
          </p:cNvSpPr>
          <p:nvPr/>
        </p:nvSpPr>
        <p:spPr bwMode="auto">
          <a:xfrm>
            <a:off x="838200" y="1752600"/>
            <a:ext cx="28733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latin typeface="Helvetica Light"/>
                <a:cs typeface="Helvetica Light"/>
              </a:rPr>
              <a:t>Medical Informatic</a:t>
            </a:r>
            <a:r>
              <a:rPr lang="en-US" dirty="0"/>
              <a:t>s</a:t>
            </a:r>
          </a:p>
        </p:txBody>
      </p:sp>
      <p:sp>
        <p:nvSpPr>
          <p:cNvPr id="28694" name="Text Box 31"/>
          <p:cNvSpPr txBox="1">
            <a:spLocks noChangeArrowheads="1"/>
          </p:cNvSpPr>
          <p:nvPr/>
        </p:nvSpPr>
        <p:spPr bwMode="auto">
          <a:xfrm>
            <a:off x="6156325" y="1752600"/>
            <a:ext cx="1700294" cy="369332"/>
          </a:xfrm>
          <a:prstGeom prst="rect">
            <a:avLst/>
          </a:prstGeom>
          <a:noFill/>
          <a:ln w="9525">
            <a:noFill/>
            <a:miter lim="800000"/>
            <a:headEnd/>
            <a:tailEnd/>
          </a:ln>
        </p:spPr>
        <p:txBody>
          <a:bodyPr wrap="none">
            <a:prstTxWarp prst="textNoShape">
              <a:avLst/>
            </a:prstTxWarp>
            <a:spAutoFit/>
          </a:bodyPr>
          <a:lstStyle/>
          <a:p>
            <a:r>
              <a:rPr lang="en-US" dirty="0">
                <a:latin typeface="Helvetica Light"/>
                <a:cs typeface="Helvetica Light"/>
              </a:rPr>
              <a:t>Bioinformatics</a:t>
            </a:r>
          </a:p>
        </p:txBody>
      </p:sp>
      <p:sp>
        <p:nvSpPr>
          <p:cNvPr id="3" name="Rectangle 2"/>
          <p:cNvSpPr/>
          <p:nvPr/>
        </p:nvSpPr>
        <p:spPr>
          <a:xfrm>
            <a:off x="5356225" y="3774128"/>
            <a:ext cx="2898775" cy="2462213"/>
          </a:xfrm>
          <a:prstGeom prst="rect">
            <a:avLst/>
          </a:prstGeom>
        </p:spPr>
        <p:txBody>
          <a:bodyPr wrap="square">
            <a:spAutoFit/>
          </a:bodyPr>
          <a:lstStyle/>
          <a:p>
            <a:r>
              <a:rPr lang="en-US" sz="1400" dirty="0">
                <a:latin typeface="Helvetica Light"/>
                <a:cs typeface="Helvetica Light"/>
              </a:rPr>
              <a:t>Mouse Genome Informatics</a:t>
            </a:r>
          </a:p>
          <a:p>
            <a:pPr lvl="1"/>
            <a:r>
              <a:rPr lang="en-US" sz="1400" dirty="0">
                <a:latin typeface="Helvetica Light"/>
                <a:cs typeface="Helvetica Light"/>
              </a:rPr>
              <a:t>&gt;8800 genes have phenotype annotations in the mouse</a:t>
            </a:r>
          </a:p>
          <a:p>
            <a:r>
              <a:rPr lang="en-US" sz="1400" dirty="0" err="1">
                <a:latin typeface="Helvetica Light"/>
                <a:cs typeface="Helvetica Light"/>
              </a:rPr>
              <a:t>Phenome</a:t>
            </a:r>
            <a:r>
              <a:rPr lang="en-US" sz="1400" dirty="0">
                <a:latin typeface="Helvetica Light"/>
                <a:cs typeface="Helvetica Light"/>
              </a:rPr>
              <a:t> DB</a:t>
            </a:r>
          </a:p>
          <a:p>
            <a:pPr lvl="1"/>
            <a:r>
              <a:rPr lang="en-US" sz="1400" dirty="0">
                <a:latin typeface="Helvetica Light"/>
                <a:cs typeface="Helvetica Light"/>
              </a:rPr>
              <a:t>1300 strains to date</a:t>
            </a:r>
          </a:p>
          <a:p>
            <a:r>
              <a:rPr lang="en-US" sz="1400" dirty="0" err="1">
                <a:latin typeface="Helvetica Light"/>
                <a:cs typeface="Helvetica Light"/>
              </a:rPr>
              <a:t>Europhenome</a:t>
            </a:r>
            <a:endParaRPr lang="en-US" sz="1400" dirty="0">
              <a:latin typeface="Helvetica Light"/>
              <a:cs typeface="Helvetica Light"/>
            </a:endParaRPr>
          </a:p>
          <a:p>
            <a:r>
              <a:rPr lang="en-US" sz="1400" dirty="0">
                <a:latin typeface="Helvetica Light"/>
                <a:cs typeface="Helvetica Light"/>
              </a:rPr>
              <a:t>International Mouse </a:t>
            </a:r>
            <a:r>
              <a:rPr lang="en-US" sz="1400" dirty="0" err="1">
                <a:latin typeface="Helvetica Light"/>
                <a:cs typeface="Helvetica Light"/>
              </a:rPr>
              <a:t>Phenotyping</a:t>
            </a:r>
            <a:r>
              <a:rPr lang="en-US" sz="1400" dirty="0">
                <a:latin typeface="Helvetica Light"/>
                <a:cs typeface="Helvetica Light"/>
              </a:rPr>
              <a:t> Consortium</a:t>
            </a:r>
          </a:p>
          <a:p>
            <a:pPr lvl="1"/>
            <a:r>
              <a:rPr lang="en-US" sz="1400" dirty="0" smtClean="0">
                <a:latin typeface="Helvetica Light"/>
                <a:cs typeface="Helvetica Light"/>
              </a:rPr>
              <a:t>&gt;1300 </a:t>
            </a:r>
            <a:r>
              <a:rPr lang="en-US" sz="1400" dirty="0">
                <a:latin typeface="Helvetica Light"/>
                <a:cs typeface="Helvetica Light"/>
              </a:rPr>
              <a:t>strains systematically </a:t>
            </a:r>
            <a:r>
              <a:rPr lang="en-US" sz="1400" dirty="0" err="1">
                <a:latin typeface="Helvetica Light"/>
                <a:cs typeface="Helvetica Light"/>
              </a:rPr>
              <a:t>phenotyped</a:t>
            </a:r>
            <a:r>
              <a:rPr lang="en-US" sz="1400" dirty="0">
                <a:latin typeface="Helvetica Light"/>
                <a:cs typeface="Helvetica Light"/>
              </a:rPr>
              <a:t> to date</a:t>
            </a:r>
          </a:p>
        </p:txBody>
      </p:sp>
      <p:sp>
        <p:nvSpPr>
          <p:cNvPr id="4" name="Rectangle 3"/>
          <p:cNvSpPr/>
          <p:nvPr/>
        </p:nvSpPr>
        <p:spPr>
          <a:xfrm>
            <a:off x="2002333" y="3761792"/>
            <a:ext cx="2517775" cy="3108544"/>
          </a:xfrm>
          <a:prstGeom prst="rect">
            <a:avLst/>
          </a:prstGeom>
        </p:spPr>
        <p:txBody>
          <a:bodyPr wrap="square">
            <a:spAutoFit/>
          </a:bodyPr>
          <a:lstStyle/>
          <a:p>
            <a:r>
              <a:rPr lang="en-US" sz="1400" dirty="0">
                <a:latin typeface="Helvetica Light"/>
                <a:cs typeface="Helvetica Light"/>
              </a:rPr>
              <a:t>OMIM</a:t>
            </a:r>
          </a:p>
          <a:p>
            <a:pPr lvl="1"/>
            <a:r>
              <a:rPr lang="en-US" sz="1400" dirty="0">
                <a:latin typeface="Helvetica Light"/>
                <a:cs typeface="Helvetica Light"/>
              </a:rPr>
              <a:t>3100 phenotype descriptions with molecular basis known</a:t>
            </a:r>
          </a:p>
          <a:p>
            <a:pPr lvl="1"/>
            <a:r>
              <a:rPr lang="en-US" sz="1400" dirty="0">
                <a:latin typeface="Helvetica Light"/>
                <a:cs typeface="Helvetica Light"/>
              </a:rPr>
              <a:t>3600 phenotype description or locus with basis unknown</a:t>
            </a:r>
          </a:p>
          <a:p>
            <a:r>
              <a:rPr lang="en-US" sz="1400" dirty="0" err="1">
                <a:latin typeface="Helvetica Light"/>
                <a:cs typeface="Helvetica Light"/>
              </a:rPr>
              <a:t>Orphanet</a:t>
            </a:r>
            <a:endParaRPr lang="en-US" sz="1400" dirty="0">
              <a:latin typeface="Helvetica Light"/>
              <a:cs typeface="Helvetica Light"/>
            </a:endParaRPr>
          </a:p>
          <a:p>
            <a:pPr lvl="1"/>
            <a:r>
              <a:rPr lang="en-US" sz="1400" dirty="0">
                <a:latin typeface="Helvetica Light"/>
                <a:cs typeface="Helvetica Light"/>
              </a:rPr>
              <a:t>6000 diseases with phenotype descriptions</a:t>
            </a:r>
          </a:p>
          <a:p>
            <a:r>
              <a:rPr lang="en-US" sz="1400" dirty="0" err="1">
                <a:latin typeface="Helvetica Light"/>
                <a:cs typeface="Helvetica Light"/>
              </a:rPr>
              <a:t>dbGaP</a:t>
            </a:r>
            <a:endParaRPr lang="en-US" sz="1400" dirty="0">
              <a:latin typeface="Helvetica Light"/>
              <a:cs typeface="Helvetica Light"/>
            </a:endParaRPr>
          </a:p>
          <a:p>
            <a:r>
              <a:rPr lang="en-US" sz="1400" dirty="0" err="1">
                <a:latin typeface="Helvetica Light"/>
                <a:cs typeface="Helvetica Light"/>
              </a:rPr>
              <a:t>ClinVar</a:t>
            </a:r>
            <a:endParaRPr lang="en-US" sz="1400" dirty="0">
              <a:latin typeface="Helvetica Light"/>
              <a:cs typeface="Helvetica Light"/>
            </a:endParaRPr>
          </a:p>
          <a:p>
            <a:r>
              <a:rPr lang="en-US" sz="1400" dirty="0">
                <a:latin typeface="Helvetica Light"/>
                <a:cs typeface="Helvetica Light"/>
              </a:rPr>
              <a:t>GWAS central</a:t>
            </a:r>
          </a:p>
          <a:p>
            <a:r>
              <a:rPr lang="en-US" sz="1400" dirty="0">
                <a:latin typeface="Helvetica Light"/>
                <a:cs typeface="Helvetica Light"/>
              </a:rPr>
              <a:t>GWAS catalog</a:t>
            </a:r>
          </a:p>
        </p:txBody>
      </p:sp>
    </p:spTree>
    <p:extLst>
      <p:ext uri="{BB962C8B-B14F-4D97-AF65-F5344CB8AC3E}">
        <p14:creationId xmlns:p14="http://schemas.microsoft.com/office/powerpoint/2010/main" val="3816283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lum bright="70000" contrast="-70000"/>
          </a:blip>
          <a:srcRect l="8652" t="3546" r="9929"/>
          <a:stretch>
            <a:fillRect/>
          </a:stretch>
        </p:blipFill>
        <p:spPr>
          <a:xfrm>
            <a:off x="-7297" y="3894364"/>
            <a:ext cx="3156857" cy="2408464"/>
          </a:xfrm>
          <a:prstGeom prst="rect">
            <a:avLst/>
          </a:prstGeom>
        </p:spPr>
      </p:pic>
      <p:pic>
        <p:nvPicPr>
          <p:cNvPr id="67" name="Picture 66"/>
          <p:cNvPicPr>
            <a:picLocks noChangeAspect="1"/>
          </p:cNvPicPr>
          <p:nvPr/>
        </p:nvPicPr>
        <p:blipFill>
          <a:blip r:embed="rId3">
            <a:lum bright="70000" contrast="-70000"/>
          </a:blip>
          <a:srcRect l="8652" t="3546" r="9929"/>
          <a:stretch>
            <a:fillRect/>
          </a:stretch>
        </p:blipFill>
        <p:spPr>
          <a:xfrm>
            <a:off x="5326703" y="914400"/>
            <a:ext cx="3102429" cy="5470071"/>
          </a:xfrm>
          <a:prstGeom prst="rect">
            <a:avLst/>
          </a:prstGeom>
        </p:spPr>
      </p:pic>
      <p:pic>
        <p:nvPicPr>
          <p:cNvPr id="57" name="Picture 56"/>
          <p:cNvPicPr>
            <a:picLocks noChangeAspect="1"/>
          </p:cNvPicPr>
          <p:nvPr/>
        </p:nvPicPr>
        <p:blipFill>
          <a:blip r:embed="rId3">
            <a:lum bright="70000" contrast="-70000"/>
          </a:blip>
          <a:srcRect l="8652" t="3546" r="9929"/>
          <a:stretch>
            <a:fillRect/>
          </a:stretch>
        </p:blipFill>
        <p:spPr>
          <a:xfrm>
            <a:off x="2822989" y="3241221"/>
            <a:ext cx="2503714" cy="3102429"/>
          </a:xfrm>
          <a:prstGeom prst="rect">
            <a:avLst/>
          </a:prstGeom>
        </p:spPr>
      </p:pic>
      <p:sp>
        <p:nvSpPr>
          <p:cNvPr id="2052" name="Line 4"/>
          <p:cNvSpPr>
            <a:spLocks noChangeShapeType="1"/>
          </p:cNvSpPr>
          <p:nvPr/>
        </p:nvSpPr>
        <p:spPr bwMode="auto">
          <a:xfrm flipH="1" flipV="1">
            <a:off x="3508788" y="4874078"/>
            <a:ext cx="348344" cy="551090"/>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2053" name="Line 5"/>
          <p:cNvSpPr>
            <a:spLocks noChangeShapeType="1"/>
          </p:cNvSpPr>
          <p:nvPr/>
        </p:nvSpPr>
        <p:spPr bwMode="auto">
          <a:xfrm flipH="1" flipV="1">
            <a:off x="7503844" y="4016829"/>
            <a:ext cx="1" cy="653143"/>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2070" name="Line 22"/>
          <p:cNvSpPr>
            <a:spLocks noChangeShapeType="1"/>
          </p:cNvSpPr>
          <p:nvPr/>
        </p:nvSpPr>
        <p:spPr bwMode="auto">
          <a:xfrm flipH="1" flipV="1">
            <a:off x="6360846" y="4057650"/>
            <a:ext cx="870857" cy="653143"/>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68" name="Rounded Rectangle 67"/>
          <p:cNvSpPr>
            <a:spLocks noChangeArrowheads="1"/>
          </p:cNvSpPr>
          <p:nvPr/>
        </p:nvSpPr>
        <p:spPr bwMode="auto">
          <a:xfrm>
            <a:off x="7016824" y="4669971"/>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lung</a:t>
            </a:r>
            <a:endParaRPr lang="en-US" sz="1100" dirty="0">
              <a:solidFill>
                <a:schemeClr val="bg1"/>
              </a:solidFill>
              <a:latin typeface="Calibri" charset="0"/>
              <a:ea typeface="ＭＳ Ｐゴシック" charset="-128"/>
              <a:cs typeface="ＭＳ Ｐゴシック" charset="-128"/>
            </a:endParaRPr>
          </a:p>
        </p:txBody>
      </p:sp>
      <p:sp>
        <p:nvSpPr>
          <p:cNvPr id="69" name="Rounded Rectangle 68"/>
          <p:cNvSpPr>
            <a:spLocks noChangeArrowheads="1"/>
          </p:cNvSpPr>
          <p:nvPr/>
        </p:nvSpPr>
        <p:spPr bwMode="auto">
          <a:xfrm>
            <a:off x="3476132" y="5200650"/>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lung</a:t>
            </a:r>
            <a:endParaRPr lang="en-US" sz="1100" dirty="0">
              <a:solidFill>
                <a:schemeClr val="bg1"/>
              </a:solidFill>
              <a:latin typeface="Calibri" charset="0"/>
              <a:ea typeface="ＭＳ Ｐゴシック" charset="-128"/>
              <a:cs typeface="ＭＳ Ｐゴシック" charset="-128"/>
            </a:endParaRPr>
          </a:p>
        </p:txBody>
      </p:sp>
      <p:sp>
        <p:nvSpPr>
          <p:cNvPr id="49" name="Line 5"/>
          <p:cNvSpPr>
            <a:spLocks noChangeShapeType="1"/>
          </p:cNvSpPr>
          <p:nvPr/>
        </p:nvSpPr>
        <p:spPr bwMode="auto">
          <a:xfrm flipH="1" flipV="1">
            <a:off x="7502711" y="3037114"/>
            <a:ext cx="1134" cy="653143"/>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50" name="Rounded Rectangle 49"/>
          <p:cNvSpPr>
            <a:spLocks noChangeArrowheads="1"/>
          </p:cNvSpPr>
          <p:nvPr/>
        </p:nvSpPr>
        <p:spPr bwMode="auto">
          <a:xfrm>
            <a:off x="7016824" y="3608614"/>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lobular organ</a:t>
            </a:r>
            <a:endParaRPr lang="en-US" sz="1100" dirty="0">
              <a:solidFill>
                <a:schemeClr val="bg1"/>
              </a:solidFill>
              <a:latin typeface="Calibri" charset="0"/>
              <a:ea typeface="ＭＳ Ｐゴシック" charset="-128"/>
              <a:cs typeface="ＭＳ Ｐゴシック" charset="-128"/>
            </a:endParaRPr>
          </a:p>
        </p:txBody>
      </p:sp>
      <p:sp>
        <p:nvSpPr>
          <p:cNvPr id="55" name="Line 22"/>
          <p:cNvSpPr>
            <a:spLocks noChangeShapeType="1"/>
          </p:cNvSpPr>
          <p:nvPr/>
        </p:nvSpPr>
        <p:spPr bwMode="auto">
          <a:xfrm flipV="1">
            <a:off x="6197560" y="3037114"/>
            <a:ext cx="0" cy="530679"/>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56" name="Rounded Rectangle 55"/>
          <p:cNvSpPr>
            <a:spLocks noChangeArrowheads="1"/>
          </p:cNvSpPr>
          <p:nvPr/>
        </p:nvSpPr>
        <p:spPr bwMode="auto">
          <a:xfrm>
            <a:off x="6796274" y="2649311"/>
            <a:ext cx="1360714"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err="1" smtClean="0">
                <a:solidFill>
                  <a:schemeClr val="bg1"/>
                </a:solidFill>
                <a:latin typeface="Calibri" charset="0"/>
                <a:ea typeface="ＭＳ Ｐゴシック" charset="-128"/>
                <a:cs typeface="ＭＳ Ｐゴシック" charset="-128"/>
              </a:rPr>
              <a:t>parenchymatous</a:t>
            </a:r>
            <a:r>
              <a:rPr lang="en-US" sz="1100" dirty="0" smtClean="0">
                <a:solidFill>
                  <a:schemeClr val="bg1"/>
                </a:solidFill>
                <a:latin typeface="Calibri" charset="0"/>
                <a:ea typeface="ＭＳ Ｐゴシック" charset="-128"/>
                <a:cs typeface="ＭＳ Ｐゴシック" charset="-128"/>
              </a:rPr>
              <a:t> organ</a:t>
            </a:r>
            <a:endParaRPr lang="en-US" sz="1100" dirty="0">
              <a:solidFill>
                <a:schemeClr val="bg1"/>
              </a:solidFill>
              <a:latin typeface="Calibri" charset="0"/>
              <a:ea typeface="ＭＳ Ｐゴシック" charset="-128"/>
              <a:cs typeface="ＭＳ Ｐゴシック" charset="-128"/>
            </a:endParaRPr>
          </a:p>
        </p:txBody>
      </p:sp>
      <p:sp>
        <p:nvSpPr>
          <p:cNvPr id="58" name="Rounded Rectangle 57"/>
          <p:cNvSpPr>
            <a:spLocks noChangeArrowheads="1"/>
          </p:cNvSpPr>
          <p:nvPr/>
        </p:nvSpPr>
        <p:spPr bwMode="auto">
          <a:xfrm>
            <a:off x="7016824" y="1771650"/>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solid organ</a:t>
            </a:r>
            <a:endParaRPr lang="en-US" sz="1100" dirty="0">
              <a:solidFill>
                <a:schemeClr val="bg1"/>
              </a:solidFill>
              <a:latin typeface="Calibri" charset="0"/>
              <a:ea typeface="ＭＳ Ｐゴシック" charset="-128"/>
              <a:cs typeface="ＭＳ Ｐゴシック" charset="-128"/>
            </a:endParaRPr>
          </a:p>
        </p:txBody>
      </p:sp>
      <p:sp>
        <p:nvSpPr>
          <p:cNvPr id="59" name="Line 5"/>
          <p:cNvSpPr>
            <a:spLocks noChangeShapeType="1"/>
          </p:cNvSpPr>
          <p:nvPr/>
        </p:nvSpPr>
        <p:spPr bwMode="auto">
          <a:xfrm flipV="1">
            <a:off x="7503846" y="2179864"/>
            <a:ext cx="1" cy="489857"/>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61" name="Rounded Rectangle 60"/>
          <p:cNvSpPr>
            <a:spLocks noChangeArrowheads="1"/>
          </p:cNvSpPr>
          <p:nvPr/>
        </p:nvSpPr>
        <p:spPr bwMode="auto">
          <a:xfrm>
            <a:off x="5737752" y="4669971"/>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pleural sac</a:t>
            </a:r>
            <a:endParaRPr lang="en-US" sz="1100" dirty="0">
              <a:solidFill>
                <a:schemeClr val="bg1"/>
              </a:solidFill>
              <a:latin typeface="Calibri" charset="0"/>
              <a:ea typeface="ＭＳ Ｐゴシック" charset="-128"/>
              <a:cs typeface="ＭＳ Ｐゴシック" charset="-128"/>
            </a:endParaRPr>
          </a:p>
        </p:txBody>
      </p:sp>
      <p:sp>
        <p:nvSpPr>
          <p:cNvPr id="62" name="Line 22"/>
          <p:cNvSpPr>
            <a:spLocks noChangeShapeType="1"/>
          </p:cNvSpPr>
          <p:nvPr/>
        </p:nvSpPr>
        <p:spPr bwMode="auto">
          <a:xfrm flipH="1" flipV="1">
            <a:off x="6687417" y="4874079"/>
            <a:ext cx="326572" cy="0"/>
          </a:xfrm>
          <a:prstGeom prst="line">
            <a:avLst/>
          </a:prstGeom>
          <a:noFill/>
          <a:ln w="57150">
            <a:solidFill>
              <a:srgbClr val="800000"/>
            </a:solidFill>
            <a:round/>
            <a:headEnd/>
            <a:tailEnd type="triangle" w="med" len="med"/>
          </a:ln>
          <a:effectLst/>
        </p:spPr>
        <p:txBody>
          <a:bodyPr lIns="57150" tIns="28575" rIns="57150" bIns="28575">
            <a:prstTxWarp prst="textNoShape">
              <a:avLst/>
            </a:prstTxWarp>
          </a:bodyPr>
          <a:lstStyle/>
          <a:p>
            <a:endParaRPr lang="en-US"/>
          </a:p>
        </p:txBody>
      </p:sp>
      <p:sp>
        <p:nvSpPr>
          <p:cNvPr id="70" name="Line 5"/>
          <p:cNvSpPr>
            <a:spLocks noChangeShapeType="1"/>
          </p:cNvSpPr>
          <p:nvPr/>
        </p:nvSpPr>
        <p:spPr bwMode="auto">
          <a:xfrm flipV="1">
            <a:off x="6197560" y="2179864"/>
            <a:ext cx="0" cy="489857"/>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72" name="Line 22"/>
          <p:cNvSpPr>
            <a:spLocks noChangeShapeType="1"/>
          </p:cNvSpPr>
          <p:nvPr/>
        </p:nvSpPr>
        <p:spPr bwMode="auto">
          <a:xfrm flipV="1">
            <a:off x="4238132" y="4833257"/>
            <a:ext cx="217714" cy="367393"/>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73" name="Rounded Rectangle 72"/>
          <p:cNvSpPr>
            <a:spLocks noChangeArrowheads="1"/>
          </p:cNvSpPr>
          <p:nvPr/>
        </p:nvSpPr>
        <p:spPr bwMode="auto">
          <a:xfrm>
            <a:off x="3046373" y="4445453"/>
            <a:ext cx="974045" cy="449036"/>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thoracic cavity organ</a:t>
            </a:r>
            <a:endParaRPr lang="en-US" sz="1100" dirty="0">
              <a:solidFill>
                <a:schemeClr val="bg1"/>
              </a:solidFill>
              <a:latin typeface="Calibri" charset="0"/>
              <a:ea typeface="ＭＳ Ｐゴシック" charset="-128"/>
              <a:cs typeface="ＭＳ Ｐゴシック" charset="-128"/>
            </a:endParaRPr>
          </a:p>
        </p:txBody>
      </p:sp>
      <p:sp>
        <p:nvSpPr>
          <p:cNvPr id="74" name="Rounded Rectangle 73"/>
          <p:cNvSpPr>
            <a:spLocks noChangeArrowheads="1"/>
          </p:cNvSpPr>
          <p:nvPr/>
        </p:nvSpPr>
        <p:spPr bwMode="auto">
          <a:xfrm>
            <a:off x="2986275" y="3731078"/>
            <a:ext cx="925286"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thoracic cavity</a:t>
            </a:r>
            <a:endParaRPr lang="en-US" sz="1100" dirty="0">
              <a:solidFill>
                <a:schemeClr val="bg1"/>
              </a:solidFill>
              <a:latin typeface="Calibri" charset="0"/>
              <a:ea typeface="ＭＳ Ｐゴシック" charset="-128"/>
              <a:cs typeface="ＭＳ Ｐゴシック" charset="-128"/>
            </a:endParaRPr>
          </a:p>
        </p:txBody>
      </p:sp>
      <p:sp>
        <p:nvSpPr>
          <p:cNvPr id="75" name="Line 22"/>
          <p:cNvSpPr>
            <a:spLocks noChangeShapeType="1"/>
          </p:cNvSpPr>
          <p:nvPr/>
        </p:nvSpPr>
        <p:spPr bwMode="auto">
          <a:xfrm flipH="1" flipV="1">
            <a:off x="3476132" y="4139293"/>
            <a:ext cx="0" cy="306161"/>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78" name="Rounded Rectangle 77"/>
          <p:cNvSpPr>
            <a:spLocks noChangeArrowheads="1"/>
          </p:cNvSpPr>
          <p:nvPr/>
        </p:nvSpPr>
        <p:spPr bwMode="auto">
          <a:xfrm>
            <a:off x="1516703" y="4874078"/>
            <a:ext cx="1211036"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900" dirty="0" smtClean="0">
                <a:solidFill>
                  <a:schemeClr val="bg1"/>
                </a:solidFill>
                <a:latin typeface="Calibri" charset="0"/>
                <a:ea typeface="ＭＳ Ｐゴシック" charset="-128"/>
                <a:cs typeface="ＭＳ Ｐゴシック" charset="-128"/>
              </a:rPr>
              <a:t>abnormal lung morphology</a:t>
            </a:r>
            <a:endParaRPr lang="en-US" sz="900" dirty="0">
              <a:solidFill>
                <a:schemeClr val="bg1"/>
              </a:solidFill>
              <a:latin typeface="Calibri" charset="0"/>
              <a:ea typeface="ＭＳ Ｐゴシック" charset="-128"/>
              <a:cs typeface="ＭＳ Ｐゴシック" charset="-128"/>
            </a:endParaRPr>
          </a:p>
        </p:txBody>
      </p:sp>
      <p:sp>
        <p:nvSpPr>
          <p:cNvPr id="79" name="Rounded Rectangle 78"/>
          <p:cNvSpPr>
            <a:spLocks noChangeArrowheads="1"/>
          </p:cNvSpPr>
          <p:nvPr/>
        </p:nvSpPr>
        <p:spPr bwMode="auto">
          <a:xfrm>
            <a:off x="264846" y="4384221"/>
            <a:ext cx="1251857" cy="449036"/>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900" dirty="0" smtClean="0">
                <a:solidFill>
                  <a:schemeClr val="bg1"/>
                </a:solidFill>
                <a:latin typeface="Calibri" charset="0"/>
                <a:ea typeface="ＭＳ Ｐゴシック" charset="-128"/>
                <a:cs typeface="ＭＳ Ｐゴシック" charset="-128"/>
              </a:rPr>
              <a:t>abnormal respiratory system morphology</a:t>
            </a:r>
            <a:endParaRPr lang="en-US" sz="900" dirty="0">
              <a:solidFill>
                <a:schemeClr val="bg1"/>
              </a:solidFill>
              <a:latin typeface="Calibri" charset="0"/>
              <a:ea typeface="ＭＳ Ｐゴシック" charset="-128"/>
              <a:cs typeface="ＭＳ Ｐゴシック" charset="-128"/>
            </a:endParaRPr>
          </a:p>
        </p:txBody>
      </p:sp>
      <p:sp>
        <p:nvSpPr>
          <p:cNvPr id="82" name="TextBox 81"/>
          <p:cNvSpPr txBox="1"/>
          <p:nvPr/>
        </p:nvSpPr>
        <p:spPr>
          <a:xfrm>
            <a:off x="368479" y="3973217"/>
            <a:ext cx="2988874" cy="334707"/>
          </a:xfrm>
          <a:prstGeom prst="rect">
            <a:avLst/>
          </a:prstGeom>
          <a:noFill/>
        </p:spPr>
        <p:txBody>
          <a:bodyPr wrap="none" lIns="57150" tIns="28575" rIns="57150" bIns="28575" rtlCol="0">
            <a:spAutoFit/>
          </a:bodyPr>
          <a:lstStyle/>
          <a:p>
            <a:r>
              <a:rPr lang="en-US" b="1" dirty="0" smtClean="0"/>
              <a:t>Mammalian Phenotype(MPO)</a:t>
            </a:r>
            <a:endParaRPr lang="en-US" b="1" dirty="0"/>
          </a:p>
        </p:txBody>
      </p:sp>
      <p:sp>
        <p:nvSpPr>
          <p:cNvPr id="83" name="TextBox 82"/>
          <p:cNvSpPr txBox="1"/>
          <p:nvPr/>
        </p:nvSpPr>
        <p:spPr>
          <a:xfrm>
            <a:off x="3241724" y="3360895"/>
            <a:ext cx="2242163" cy="334707"/>
          </a:xfrm>
          <a:prstGeom prst="rect">
            <a:avLst/>
          </a:prstGeom>
          <a:noFill/>
        </p:spPr>
        <p:txBody>
          <a:bodyPr wrap="none" lIns="57150" tIns="28575" rIns="57150" bIns="28575" rtlCol="0">
            <a:spAutoFit/>
          </a:bodyPr>
          <a:lstStyle/>
          <a:p>
            <a:r>
              <a:rPr lang="en-US" b="1" dirty="0" smtClean="0"/>
              <a:t>Mouse Anatomy (MA)</a:t>
            </a:r>
            <a:endParaRPr lang="en-US" b="1" dirty="0"/>
          </a:p>
        </p:txBody>
      </p:sp>
      <p:sp>
        <p:nvSpPr>
          <p:cNvPr id="84" name="TextBox 83"/>
          <p:cNvSpPr txBox="1"/>
          <p:nvPr/>
        </p:nvSpPr>
        <p:spPr>
          <a:xfrm>
            <a:off x="6524132" y="1115717"/>
            <a:ext cx="615553" cy="334707"/>
          </a:xfrm>
          <a:prstGeom prst="rect">
            <a:avLst/>
          </a:prstGeom>
          <a:noFill/>
        </p:spPr>
        <p:txBody>
          <a:bodyPr wrap="none" lIns="57150" tIns="28575" rIns="57150" bIns="28575" rtlCol="0">
            <a:spAutoFit/>
          </a:bodyPr>
          <a:lstStyle/>
          <a:p>
            <a:r>
              <a:rPr lang="en-US" b="1" dirty="0" smtClean="0"/>
              <a:t>FMA</a:t>
            </a:r>
            <a:endParaRPr lang="en-US" b="1" dirty="0"/>
          </a:p>
        </p:txBody>
      </p:sp>
      <p:sp>
        <p:nvSpPr>
          <p:cNvPr id="85" name="Rounded Rectangle 84"/>
          <p:cNvSpPr>
            <a:spLocks noChangeArrowheads="1"/>
          </p:cNvSpPr>
          <p:nvPr/>
        </p:nvSpPr>
        <p:spPr bwMode="auto">
          <a:xfrm>
            <a:off x="210417" y="5363936"/>
            <a:ext cx="1211036"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900" dirty="0" smtClean="0">
                <a:solidFill>
                  <a:schemeClr val="bg1"/>
                </a:solidFill>
                <a:latin typeface="Calibri" charset="0"/>
                <a:ea typeface="ＭＳ Ｐゴシック" charset="-128"/>
                <a:cs typeface="ＭＳ Ｐゴシック" charset="-128"/>
              </a:rPr>
              <a:t>abnormal pulmonary </a:t>
            </a:r>
            <a:r>
              <a:rPr lang="en-US" sz="900" dirty="0" err="1" smtClean="0">
                <a:solidFill>
                  <a:schemeClr val="bg1"/>
                </a:solidFill>
                <a:latin typeface="Calibri" charset="0"/>
                <a:ea typeface="ＭＳ Ｐゴシック" charset="-128"/>
                <a:cs typeface="ＭＳ Ｐゴシック" charset="-128"/>
              </a:rPr>
              <a:t>acinus</a:t>
            </a:r>
            <a:r>
              <a:rPr lang="en-US" sz="900" dirty="0" smtClean="0">
                <a:solidFill>
                  <a:schemeClr val="bg1"/>
                </a:solidFill>
                <a:latin typeface="Calibri" charset="0"/>
                <a:ea typeface="ＭＳ Ｐゴシック" charset="-128"/>
                <a:cs typeface="ＭＳ Ｐゴシック" charset="-128"/>
              </a:rPr>
              <a:t> morphology</a:t>
            </a:r>
            <a:endParaRPr lang="en-US" sz="900" dirty="0">
              <a:solidFill>
                <a:schemeClr val="bg1"/>
              </a:solidFill>
              <a:latin typeface="Calibri" charset="0"/>
              <a:ea typeface="ＭＳ Ｐゴシック" charset="-128"/>
              <a:cs typeface="ＭＳ Ｐゴシック" charset="-128"/>
            </a:endParaRPr>
          </a:p>
        </p:txBody>
      </p:sp>
      <p:sp>
        <p:nvSpPr>
          <p:cNvPr id="86" name="Rounded Rectangle 85"/>
          <p:cNvSpPr>
            <a:spLocks noChangeArrowheads="1"/>
          </p:cNvSpPr>
          <p:nvPr/>
        </p:nvSpPr>
        <p:spPr bwMode="auto">
          <a:xfrm>
            <a:off x="1516703" y="5792561"/>
            <a:ext cx="1211036"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900" dirty="0" smtClean="0">
                <a:solidFill>
                  <a:schemeClr val="bg1"/>
                </a:solidFill>
                <a:latin typeface="Calibri" charset="0"/>
                <a:ea typeface="ＭＳ Ｐゴシック" charset="-128"/>
                <a:cs typeface="ＭＳ Ｐゴシック" charset="-128"/>
              </a:rPr>
              <a:t>abnormal pulmonary alveolus morphology</a:t>
            </a:r>
            <a:endParaRPr lang="en-US" sz="900" dirty="0">
              <a:solidFill>
                <a:schemeClr val="bg1"/>
              </a:solidFill>
              <a:latin typeface="Calibri" charset="0"/>
              <a:ea typeface="ＭＳ Ｐゴシック" charset="-128"/>
              <a:cs typeface="ＭＳ Ｐゴシック" charset="-128"/>
            </a:endParaRPr>
          </a:p>
        </p:txBody>
      </p:sp>
      <p:sp>
        <p:nvSpPr>
          <p:cNvPr id="87" name="Rounded Rectangle 86"/>
          <p:cNvSpPr>
            <a:spLocks noChangeArrowheads="1"/>
          </p:cNvSpPr>
          <p:nvPr/>
        </p:nvSpPr>
        <p:spPr bwMode="auto">
          <a:xfrm>
            <a:off x="3481802" y="5853793"/>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lung</a:t>
            </a:r>
          </a:p>
          <a:p>
            <a:pPr algn="ctr" defTabSz="285750"/>
            <a:r>
              <a:rPr lang="en-US" sz="1100" dirty="0" smtClean="0">
                <a:solidFill>
                  <a:schemeClr val="bg1"/>
                </a:solidFill>
                <a:latin typeface="Calibri" charset="0"/>
                <a:ea typeface="ＭＳ Ｐゴシック" charset="-128"/>
                <a:cs typeface="ＭＳ Ｐゴシック" charset="-128"/>
              </a:rPr>
              <a:t>alveolus</a:t>
            </a:r>
            <a:endParaRPr lang="en-US" sz="1100" dirty="0">
              <a:solidFill>
                <a:schemeClr val="bg1"/>
              </a:solidFill>
              <a:latin typeface="Calibri" charset="0"/>
              <a:ea typeface="ＭＳ Ｐゴシック" charset="-128"/>
              <a:cs typeface="ＭＳ Ｐゴシック" charset="-128"/>
            </a:endParaRPr>
          </a:p>
        </p:txBody>
      </p:sp>
      <p:sp>
        <p:nvSpPr>
          <p:cNvPr id="88" name="Line 22"/>
          <p:cNvSpPr>
            <a:spLocks noChangeShapeType="1"/>
          </p:cNvSpPr>
          <p:nvPr/>
        </p:nvSpPr>
        <p:spPr bwMode="auto">
          <a:xfrm flipV="1">
            <a:off x="3965989" y="5608864"/>
            <a:ext cx="5669" cy="244929"/>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93" name="Line 4"/>
          <p:cNvSpPr>
            <a:spLocks noChangeShapeType="1"/>
          </p:cNvSpPr>
          <p:nvPr/>
        </p:nvSpPr>
        <p:spPr bwMode="auto">
          <a:xfrm flipV="1">
            <a:off x="863560" y="5078186"/>
            <a:ext cx="653143" cy="285750"/>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95" name="Line 4"/>
          <p:cNvSpPr>
            <a:spLocks noChangeShapeType="1"/>
          </p:cNvSpPr>
          <p:nvPr/>
        </p:nvSpPr>
        <p:spPr bwMode="auto">
          <a:xfrm flipH="1" flipV="1">
            <a:off x="1407846" y="5527222"/>
            <a:ext cx="707571" cy="326571"/>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96" name="Line 4"/>
          <p:cNvSpPr>
            <a:spLocks noChangeShapeType="1"/>
          </p:cNvSpPr>
          <p:nvPr/>
        </p:nvSpPr>
        <p:spPr bwMode="auto">
          <a:xfrm flipH="1" flipV="1">
            <a:off x="1516704" y="4588329"/>
            <a:ext cx="707571" cy="326571"/>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sp>
        <p:nvSpPr>
          <p:cNvPr id="97" name="Rounded Rectangle 96"/>
          <p:cNvSpPr>
            <a:spLocks noChangeArrowheads="1"/>
          </p:cNvSpPr>
          <p:nvPr/>
        </p:nvSpPr>
        <p:spPr bwMode="auto">
          <a:xfrm>
            <a:off x="5737752" y="1771650"/>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 organ system</a:t>
            </a:r>
            <a:endParaRPr lang="en-US" sz="1100" dirty="0">
              <a:solidFill>
                <a:schemeClr val="bg1"/>
              </a:solidFill>
              <a:latin typeface="Calibri" charset="0"/>
              <a:ea typeface="ＭＳ Ｐゴシック" charset="-128"/>
              <a:cs typeface="ＭＳ Ｐゴシック" charset="-128"/>
            </a:endParaRPr>
          </a:p>
        </p:txBody>
      </p:sp>
      <p:sp>
        <p:nvSpPr>
          <p:cNvPr id="98" name="Rounded Rectangle 97"/>
          <p:cNvSpPr>
            <a:spLocks noChangeArrowheads="1"/>
          </p:cNvSpPr>
          <p:nvPr/>
        </p:nvSpPr>
        <p:spPr bwMode="auto">
          <a:xfrm>
            <a:off x="5707703" y="2649311"/>
            <a:ext cx="1034143"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 respiratory system</a:t>
            </a:r>
            <a:endParaRPr lang="en-US" sz="1100" dirty="0">
              <a:solidFill>
                <a:schemeClr val="bg1"/>
              </a:solidFill>
              <a:latin typeface="Calibri" charset="0"/>
              <a:ea typeface="ＭＳ Ｐゴシック" charset="-128"/>
              <a:cs typeface="ＭＳ Ｐゴシック" charset="-128"/>
            </a:endParaRPr>
          </a:p>
        </p:txBody>
      </p:sp>
      <p:sp>
        <p:nvSpPr>
          <p:cNvPr id="99" name="Rounded Rectangle 98"/>
          <p:cNvSpPr>
            <a:spLocks noChangeArrowheads="1"/>
          </p:cNvSpPr>
          <p:nvPr/>
        </p:nvSpPr>
        <p:spPr bwMode="auto">
          <a:xfrm>
            <a:off x="5737752" y="3567793"/>
            <a:ext cx="974045" cy="489857"/>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Lower respiratory tract</a:t>
            </a:r>
            <a:endParaRPr lang="en-US" sz="1100" dirty="0">
              <a:solidFill>
                <a:schemeClr val="bg1"/>
              </a:solidFill>
              <a:latin typeface="Calibri" charset="0"/>
              <a:ea typeface="ＭＳ Ｐゴシック" charset="-128"/>
              <a:cs typeface="ＭＳ Ｐゴシック" charset="-128"/>
            </a:endParaRPr>
          </a:p>
        </p:txBody>
      </p:sp>
      <p:sp>
        <p:nvSpPr>
          <p:cNvPr id="100" name="Rounded Rectangle 99"/>
          <p:cNvSpPr>
            <a:spLocks noChangeArrowheads="1"/>
          </p:cNvSpPr>
          <p:nvPr/>
        </p:nvSpPr>
        <p:spPr bwMode="auto">
          <a:xfrm>
            <a:off x="7016824" y="5792561"/>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alveolar sac </a:t>
            </a:r>
            <a:endParaRPr lang="en-US" sz="1100" dirty="0">
              <a:solidFill>
                <a:schemeClr val="bg1"/>
              </a:solidFill>
              <a:latin typeface="Calibri" charset="0"/>
              <a:ea typeface="ＭＳ Ｐゴシック" charset="-128"/>
              <a:cs typeface="ＭＳ Ｐゴシック" charset="-128"/>
            </a:endParaRPr>
          </a:p>
        </p:txBody>
      </p:sp>
      <p:sp>
        <p:nvSpPr>
          <p:cNvPr id="102" name="Line 22"/>
          <p:cNvSpPr>
            <a:spLocks noChangeShapeType="1"/>
          </p:cNvSpPr>
          <p:nvPr/>
        </p:nvSpPr>
        <p:spPr bwMode="auto">
          <a:xfrm flipH="1" flipV="1">
            <a:off x="6469703" y="5894614"/>
            <a:ext cx="544286" cy="204107"/>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103" name="Rounded Rectangle 102"/>
          <p:cNvSpPr>
            <a:spLocks noChangeArrowheads="1"/>
          </p:cNvSpPr>
          <p:nvPr/>
        </p:nvSpPr>
        <p:spPr bwMode="auto">
          <a:xfrm>
            <a:off x="5816560" y="5486400"/>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pulmonary </a:t>
            </a:r>
            <a:r>
              <a:rPr lang="en-US" sz="1100" dirty="0" err="1" smtClean="0">
                <a:solidFill>
                  <a:schemeClr val="bg1"/>
                </a:solidFill>
                <a:latin typeface="Calibri" charset="0"/>
                <a:ea typeface="ＭＳ Ｐゴシック" charset="-128"/>
                <a:cs typeface="ＭＳ Ｐゴシック" charset="-128"/>
              </a:rPr>
              <a:t>acinus</a:t>
            </a:r>
            <a:endParaRPr lang="en-US" sz="1100" dirty="0">
              <a:solidFill>
                <a:schemeClr val="bg1"/>
              </a:solidFill>
              <a:latin typeface="Calibri" charset="0"/>
              <a:ea typeface="ＭＳ Ｐゴシック" charset="-128"/>
              <a:cs typeface="ＭＳ Ｐゴシック" charset="-128"/>
            </a:endParaRPr>
          </a:p>
        </p:txBody>
      </p:sp>
      <p:sp>
        <p:nvSpPr>
          <p:cNvPr id="104" name="Line 22"/>
          <p:cNvSpPr>
            <a:spLocks noChangeShapeType="1"/>
          </p:cNvSpPr>
          <p:nvPr/>
        </p:nvSpPr>
        <p:spPr bwMode="auto">
          <a:xfrm flipV="1">
            <a:off x="6741846" y="5078186"/>
            <a:ext cx="598714" cy="449036"/>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105" name="Line 22"/>
          <p:cNvSpPr>
            <a:spLocks noChangeShapeType="1"/>
          </p:cNvSpPr>
          <p:nvPr/>
        </p:nvSpPr>
        <p:spPr bwMode="auto">
          <a:xfrm flipV="1">
            <a:off x="6197560" y="4057650"/>
            <a:ext cx="0" cy="612321"/>
          </a:xfrm>
          <a:prstGeom prst="line">
            <a:avLst/>
          </a:prstGeom>
          <a:noFill/>
          <a:ln w="57150">
            <a:solidFill>
              <a:srgbClr val="0000FF"/>
            </a:solidFill>
            <a:round/>
            <a:headEnd/>
            <a:tailEnd type="triangle" w="med" len="med"/>
          </a:ln>
          <a:effectLst/>
        </p:spPr>
        <p:txBody>
          <a:bodyPr lIns="57150" tIns="28575" rIns="57150" bIns="28575">
            <a:prstTxWarp prst="textNoShape">
              <a:avLst/>
            </a:prstTxWarp>
          </a:bodyPr>
          <a:lstStyle/>
          <a:p>
            <a:endParaRPr lang="en-US"/>
          </a:p>
        </p:txBody>
      </p:sp>
      <p:sp>
        <p:nvSpPr>
          <p:cNvPr id="106" name="Rounded Rectangle 105"/>
          <p:cNvSpPr>
            <a:spLocks noChangeArrowheads="1"/>
          </p:cNvSpPr>
          <p:nvPr/>
        </p:nvSpPr>
        <p:spPr bwMode="auto">
          <a:xfrm>
            <a:off x="4134944" y="3731078"/>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 organ system</a:t>
            </a:r>
            <a:endParaRPr lang="en-US" sz="1100" dirty="0">
              <a:solidFill>
                <a:schemeClr val="bg1"/>
              </a:solidFill>
              <a:latin typeface="Calibri" charset="0"/>
              <a:ea typeface="ＭＳ Ｐゴシック" charset="-128"/>
              <a:cs typeface="ＭＳ Ｐゴシック" charset="-128"/>
            </a:endParaRPr>
          </a:p>
        </p:txBody>
      </p:sp>
      <p:sp>
        <p:nvSpPr>
          <p:cNvPr id="107" name="Rounded Rectangle 106"/>
          <p:cNvSpPr>
            <a:spLocks noChangeArrowheads="1"/>
          </p:cNvSpPr>
          <p:nvPr/>
        </p:nvSpPr>
        <p:spPr bwMode="auto">
          <a:xfrm>
            <a:off x="4074846" y="4445453"/>
            <a:ext cx="1034143"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 respiratory system</a:t>
            </a:r>
            <a:endParaRPr lang="en-US" sz="1100" dirty="0">
              <a:solidFill>
                <a:schemeClr val="bg1"/>
              </a:solidFill>
              <a:latin typeface="Calibri" charset="0"/>
              <a:ea typeface="ＭＳ Ｐゴシック" charset="-128"/>
              <a:cs typeface="ＭＳ Ｐゴシック" charset="-128"/>
            </a:endParaRPr>
          </a:p>
        </p:txBody>
      </p:sp>
      <p:sp>
        <p:nvSpPr>
          <p:cNvPr id="108" name="Line 5"/>
          <p:cNvSpPr>
            <a:spLocks noChangeShapeType="1"/>
          </p:cNvSpPr>
          <p:nvPr/>
        </p:nvSpPr>
        <p:spPr bwMode="auto">
          <a:xfrm flipV="1">
            <a:off x="4673561" y="4139293"/>
            <a:ext cx="1" cy="326571"/>
          </a:xfrm>
          <a:prstGeom prst="line">
            <a:avLst/>
          </a:prstGeom>
          <a:noFill/>
          <a:ln w="57150">
            <a:solidFill>
              <a:schemeClr val="tx1"/>
            </a:solidFill>
            <a:round/>
            <a:headEnd/>
            <a:tailEnd type="triangle" w="med" len="med"/>
          </a:ln>
          <a:effectLst/>
        </p:spPr>
        <p:txBody>
          <a:bodyPr lIns="57150" tIns="28575" rIns="57150" bIns="28575">
            <a:prstTxWarp prst="textNoShape">
              <a:avLst/>
            </a:prstTxWarp>
          </a:bodyPr>
          <a:lstStyle/>
          <a:p>
            <a:endParaRPr lang="en-US"/>
          </a:p>
        </p:txBody>
      </p:sp>
      <p:pic>
        <p:nvPicPr>
          <p:cNvPr id="63" name="Picture 62"/>
          <p:cNvPicPr>
            <a:picLocks noChangeAspect="1"/>
          </p:cNvPicPr>
          <p:nvPr/>
        </p:nvPicPr>
        <p:blipFill>
          <a:blip r:embed="rId3">
            <a:lum bright="70000" contrast="-70000"/>
          </a:blip>
          <a:srcRect l="8652" t="3546" r="9929"/>
          <a:stretch>
            <a:fillRect/>
          </a:stretch>
        </p:blipFill>
        <p:spPr>
          <a:xfrm>
            <a:off x="47132" y="1445079"/>
            <a:ext cx="2830286" cy="2408464"/>
          </a:xfrm>
          <a:prstGeom prst="rect">
            <a:avLst/>
          </a:prstGeom>
        </p:spPr>
      </p:pic>
      <p:sp>
        <p:nvSpPr>
          <p:cNvPr id="66" name="TextBox 65"/>
          <p:cNvSpPr txBox="1"/>
          <p:nvPr/>
        </p:nvSpPr>
        <p:spPr>
          <a:xfrm>
            <a:off x="463688" y="1523931"/>
            <a:ext cx="3138667" cy="334707"/>
          </a:xfrm>
          <a:prstGeom prst="rect">
            <a:avLst/>
          </a:prstGeom>
          <a:noFill/>
        </p:spPr>
        <p:txBody>
          <a:bodyPr wrap="none" lIns="57150" tIns="28575" rIns="57150" bIns="28575" rtlCol="0">
            <a:spAutoFit/>
          </a:bodyPr>
          <a:lstStyle/>
          <a:p>
            <a:r>
              <a:rPr lang="en-US" b="1" dirty="0" smtClean="0"/>
              <a:t>Human development (EGDAA2)</a:t>
            </a:r>
            <a:endParaRPr lang="en-US" b="1" dirty="0"/>
          </a:p>
        </p:txBody>
      </p:sp>
      <p:sp>
        <p:nvSpPr>
          <p:cNvPr id="71" name="Rounded Rectangle 70"/>
          <p:cNvSpPr>
            <a:spLocks noChangeArrowheads="1"/>
          </p:cNvSpPr>
          <p:nvPr/>
        </p:nvSpPr>
        <p:spPr bwMode="auto">
          <a:xfrm>
            <a:off x="1516704" y="3220811"/>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lung</a:t>
            </a:r>
            <a:endParaRPr lang="en-US" sz="1100" dirty="0">
              <a:solidFill>
                <a:schemeClr val="bg1"/>
              </a:solidFill>
              <a:latin typeface="Calibri" charset="0"/>
              <a:ea typeface="ＭＳ Ｐゴシック" charset="-128"/>
              <a:cs typeface="ＭＳ Ｐゴシック" charset="-128"/>
            </a:endParaRPr>
          </a:p>
        </p:txBody>
      </p:sp>
      <p:sp>
        <p:nvSpPr>
          <p:cNvPr id="80" name="Line 45"/>
          <p:cNvSpPr>
            <a:spLocks noChangeShapeType="1"/>
          </p:cNvSpPr>
          <p:nvPr/>
        </p:nvSpPr>
        <p:spPr bwMode="auto">
          <a:xfrm>
            <a:off x="1026846" y="3200400"/>
            <a:ext cx="489857" cy="244929"/>
          </a:xfrm>
          <a:prstGeom prst="line">
            <a:avLst/>
          </a:prstGeom>
          <a:noFill/>
          <a:ln w="57150">
            <a:solidFill>
              <a:srgbClr val="339933"/>
            </a:solidFill>
            <a:round/>
            <a:headEnd type="triangle" w="med" len="med"/>
            <a:tailEnd/>
          </a:ln>
          <a:effectLst/>
        </p:spPr>
        <p:txBody>
          <a:bodyPr lIns="57150" tIns="28575" rIns="57150" bIns="28575">
            <a:prstTxWarp prst="textNoShape">
              <a:avLst/>
            </a:prstTxWarp>
          </a:bodyPr>
          <a:lstStyle/>
          <a:p>
            <a:endParaRPr lang="en-US"/>
          </a:p>
        </p:txBody>
      </p:sp>
      <p:sp>
        <p:nvSpPr>
          <p:cNvPr id="94" name="Rounded Rectangle 93"/>
          <p:cNvSpPr>
            <a:spLocks noChangeArrowheads="1"/>
          </p:cNvSpPr>
          <p:nvPr/>
        </p:nvSpPr>
        <p:spPr bwMode="auto">
          <a:xfrm>
            <a:off x="373704" y="2771775"/>
            <a:ext cx="974045"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1100" dirty="0" smtClean="0">
                <a:solidFill>
                  <a:schemeClr val="bg1"/>
                </a:solidFill>
                <a:latin typeface="Calibri" charset="0"/>
                <a:ea typeface="ＭＳ Ｐゴシック" charset="-128"/>
                <a:cs typeface="ＭＳ Ｐゴシック" charset="-128"/>
              </a:rPr>
              <a:t>lung bud</a:t>
            </a:r>
            <a:endParaRPr lang="en-US" sz="1100" dirty="0">
              <a:solidFill>
                <a:schemeClr val="bg1"/>
              </a:solidFill>
              <a:latin typeface="Calibri" charset="0"/>
              <a:ea typeface="ＭＳ Ｐゴシック" charset="-128"/>
              <a:cs typeface="ＭＳ Ｐゴシック" charset="-128"/>
            </a:endParaRPr>
          </a:p>
        </p:txBody>
      </p:sp>
      <p:sp>
        <p:nvSpPr>
          <p:cNvPr id="101" name="Rounded Rectangle 100"/>
          <p:cNvSpPr>
            <a:spLocks noChangeArrowheads="1"/>
          </p:cNvSpPr>
          <p:nvPr/>
        </p:nvSpPr>
        <p:spPr bwMode="auto">
          <a:xfrm>
            <a:off x="1353417" y="2363561"/>
            <a:ext cx="1102179"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900" dirty="0" smtClean="0">
                <a:solidFill>
                  <a:schemeClr val="bg1"/>
                </a:solidFill>
                <a:latin typeface="Calibri" charset="0"/>
                <a:ea typeface="ＭＳ Ｐゴシック" charset="-128"/>
                <a:cs typeface="ＭＳ Ｐゴシック" charset="-128"/>
              </a:rPr>
              <a:t>respiratory </a:t>
            </a:r>
            <a:r>
              <a:rPr lang="en-US" sz="900" dirty="0" err="1" smtClean="0">
                <a:solidFill>
                  <a:schemeClr val="bg1"/>
                </a:solidFill>
                <a:latin typeface="Calibri" charset="0"/>
                <a:ea typeface="ＭＳ Ｐゴシック" charset="-128"/>
                <a:cs typeface="ＭＳ Ｐゴシック" charset="-128"/>
              </a:rPr>
              <a:t>primordium</a:t>
            </a:r>
            <a:endParaRPr lang="en-US" sz="900" dirty="0">
              <a:solidFill>
                <a:schemeClr val="bg1"/>
              </a:solidFill>
              <a:latin typeface="Calibri" charset="0"/>
              <a:ea typeface="ＭＳ Ｐゴシック" charset="-128"/>
              <a:cs typeface="ＭＳ Ｐゴシック" charset="-128"/>
            </a:endParaRPr>
          </a:p>
        </p:txBody>
      </p:sp>
      <p:sp>
        <p:nvSpPr>
          <p:cNvPr id="111" name="Rounded Rectangle 110"/>
          <p:cNvSpPr>
            <a:spLocks noChangeArrowheads="1"/>
          </p:cNvSpPr>
          <p:nvPr/>
        </p:nvSpPr>
        <p:spPr bwMode="auto">
          <a:xfrm>
            <a:off x="373703" y="1873703"/>
            <a:ext cx="1034143" cy="387804"/>
          </a:xfrm>
          <a:prstGeom prst="roundRect">
            <a:avLst>
              <a:gd name="adj" fmla="val 16667"/>
            </a:avLst>
          </a:prstGeom>
          <a:solidFill>
            <a:schemeClr val="tx1"/>
          </a:solidFill>
          <a:ln w="9525">
            <a:noFill/>
            <a:round/>
            <a:headEnd/>
            <a:tailEnd/>
          </a:ln>
        </p:spPr>
        <p:txBody>
          <a:bodyPr lIns="57150" tIns="28575" rIns="57150" bIns="28575" anchor="ctr">
            <a:prstTxWarp prst="textNoShape">
              <a:avLst/>
            </a:prstTxWarp>
          </a:bodyPr>
          <a:lstStyle/>
          <a:p>
            <a:pPr algn="ctr" defTabSz="285750"/>
            <a:r>
              <a:rPr lang="en-US" sz="900" dirty="0" smtClean="0">
                <a:solidFill>
                  <a:schemeClr val="bg1"/>
                </a:solidFill>
                <a:latin typeface="Calibri" charset="0"/>
                <a:ea typeface="ＭＳ Ｐゴシック" charset="-128"/>
                <a:cs typeface="ＭＳ Ｐゴシック" charset="-128"/>
              </a:rPr>
              <a:t>pharyngeal region</a:t>
            </a:r>
            <a:endParaRPr lang="en-US" sz="900" dirty="0">
              <a:solidFill>
                <a:schemeClr val="bg1"/>
              </a:solidFill>
              <a:latin typeface="Calibri" charset="0"/>
              <a:ea typeface="ＭＳ Ｐゴシック" charset="-128"/>
              <a:cs typeface="ＭＳ Ｐゴシック" charset="-128"/>
            </a:endParaRPr>
          </a:p>
        </p:txBody>
      </p:sp>
      <p:sp>
        <p:nvSpPr>
          <p:cNvPr id="112" name="Line 45"/>
          <p:cNvSpPr>
            <a:spLocks noChangeShapeType="1"/>
          </p:cNvSpPr>
          <p:nvPr/>
        </p:nvSpPr>
        <p:spPr bwMode="auto">
          <a:xfrm>
            <a:off x="917989" y="2302329"/>
            <a:ext cx="435429" cy="204107"/>
          </a:xfrm>
          <a:prstGeom prst="line">
            <a:avLst/>
          </a:prstGeom>
          <a:noFill/>
          <a:ln w="57150">
            <a:solidFill>
              <a:srgbClr val="339933"/>
            </a:solidFill>
            <a:round/>
            <a:headEnd type="triangle" w="med" len="med"/>
            <a:tailEnd/>
          </a:ln>
          <a:effectLst/>
        </p:spPr>
        <p:txBody>
          <a:bodyPr lIns="57150" tIns="28575" rIns="57150" bIns="28575">
            <a:prstTxWarp prst="textNoShape">
              <a:avLst/>
            </a:prstTxWarp>
          </a:bodyPr>
          <a:lstStyle/>
          <a:p>
            <a:endParaRPr lang="en-US"/>
          </a:p>
        </p:txBody>
      </p:sp>
      <p:sp>
        <p:nvSpPr>
          <p:cNvPr id="110" name="Line 45"/>
          <p:cNvSpPr>
            <a:spLocks noChangeShapeType="1"/>
          </p:cNvSpPr>
          <p:nvPr/>
        </p:nvSpPr>
        <p:spPr bwMode="auto">
          <a:xfrm flipH="1">
            <a:off x="1353418" y="2792186"/>
            <a:ext cx="489857" cy="244929"/>
          </a:xfrm>
          <a:prstGeom prst="line">
            <a:avLst/>
          </a:prstGeom>
          <a:noFill/>
          <a:ln w="57150">
            <a:solidFill>
              <a:srgbClr val="339933"/>
            </a:solidFill>
            <a:round/>
            <a:headEnd type="triangle" w="med" len="med"/>
            <a:tailEnd/>
          </a:ln>
          <a:effectLst/>
        </p:spPr>
        <p:txBody>
          <a:bodyPr lIns="57150" tIns="28575" rIns="57150" bIns="28575">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smtClean="0"/>
              <a:t>Data silos</a:t>
            </a:r>
            <a:r>
              <a:rPr lang="en-US" dirty="0"/>
              <a:t/>
            </a:r>
            <a:br>
              <a:rPr lang="en-US" dirty="0"/>
            </a:br>
            <a:endParaRPr lang="en-US" dirty="0"/>
          </a:p>
        </p:txBody>
      </p:sp>
      <p:sp>
        <p:nvSpPr>
          <p:cNvPr id="114" name="TextBox 89"/>
          <p:cNvSpPr txBox="1">
            <a:spLocks noChangeArrowheads="1"/>
          </p:cNvSpPr>
          <p:nvPr/>
        </p:nvSpPr>
        <p:spPr bwMode="auto">
          <a:xfrm>
            <a:off x="4074846" y="2257287"/>
            <a:ext cx="1212910" cy="211596"/>
          </a:xfrm>
          <a:prstGeom prst="rect">
            <a:avLst/>
          </a:prstGeom>
          <a:noFill/>
          <a:ln w="9525">
            <a:noFill/>
            <a:miter lim="800000"/>
            <a:headEnd/>
            <a:tailEnd/>
          </a:ln>
        </p:spPr>
        <p:txBody>
          <a:bodyPr wrap="none" lIns="57150" tIns="28575" rIns="57150" bIns="28575">
            <a:prstTxWarp prst="textNoShape">
              <a:avLst/>
            </a:prstTxWarp>
            <a:spAutoFit/>
          </a:bodyPr>
          <a:lstStyle/>
          <a:p>
            <a:pPr defTabSz="285750"/>
            <a:r>
              <a:rPr lang="en-US" sz="1000" b="1" dirty="0" err="1" smtClean="0">
                <a:latin typeface="Calibri" charset="0"/>
                <a:ea typeface="ＭＳ Ｐゴシック" charset="-128"/>
                <a:cs typeface="ＭＳ Ｐゴシック" charset="-128"/>
              </a:rPr>
              <a:t>is_a</a:t>
            </a:r>
            <a:r>
              <a:rPr lang="en-US" sz="1000" b="1" dirty="0" smtClean="0">
                <a:latin typeface="Calibri" charset="0"/>
                <a:ea typeface="ＭＳ Ｐゴシック" charset="-128"/>
                <a:cs typeface="ＭＳ Ｐゴシック" charset="-128"/>
              </a:rPr>
              <a:t> (</a:t>
            </a:r>
            <a:r>
              <a:rPr lang="en-US" sz="1000" b="1" dirty="0" err="1" smtClean="0">
                <a:latin typeface="Calibri" charset="0"/>
                <a:ea typeface="ＭＳ Ｐゴシック" charset="-128"/>
                <a:cs typeface="ＭＳ Ｐゴシック" charset="-128"/>
              </a:rPr>
              <a:t>SubClassOf</a:t>
            </a:r>
            <a:r>
              <a:rPr lang="en-US" sz="1000" b="1" dirty="0" smtClean="0">
                <a:latin typeface="Calibri" charset="0"/>
                <a:ea typeface="ＭＳ Ｐゴシック" charset="-128"/>
                <a:cs typeface="ＭＳ Ｐゴシック" charset="-128"/>
              </a:rPr>
              <a:t>)</a:t>
            </a:r>
            <a:endParaRPr lang="en-US" sz="1000" b="1" dirty="0">
              <a:latin typeface="Calibri" charset="0"/>
              <a:ea typeface="ＭＳ Ｐゴシック" charset="-128"/>
              <a:cs typeface="ＭＳ Ｐゴシック" charset="-128"/>
            </a:endParaRPr>
          </a:p>
        </p:txBody>
      </p:sp>
      <p:grpSp>
        <p:nvGrpSpPr>
          <p:cNvPr id="4" name="Group 3"/>
          <p:cNvGrpSpPr/>
          <p:nvPr/>
        </p:nvGrpSpPr>
        <p:grpSpPr>
          <a:xfrm>
            <a:off x="2986275" y="2367852"/>
            <a:ext cx="2137424" cy="459299"/>
            <a:chOff x="2927250" y="1598101"/>
            <a:chExt cx="2137424" cy="459299"/>
          </a:xfrm>
        </p:grpSpPr>
        <p:sp>
          <p:nvSpPr>
            <p:cNvPr id="90" name="TextBox 84"/>
            <p:cNvSpPr txBox="1">
              <a:spLocks noChangeArrowheads="1"/>
            </p:cNvSpPr>
            <p:nvPr/>
          </p:nvSpPr>
          <p:spPr bwMode="auto">
            <a:xfrm>
              <a:off x="4015822" y="1723340"/>
              <a:ext cx="1027625" cy="211596"/>
            </a:xfrm>
            <a:prstGeom prst="rect">
              <a:avLst/>
            </a:prstGeom>
            <a:noFill/>
            <a:ln w="9525">
              <a:noFill/>
              <a:miter lim="800000"/>
              <a:headEnd/>
              <a:tailEnd/>
            </a:ln>
          </p:spPr>
          <p:txBody>
            <a:bodyPr wrap="none" lIns="57150" tIns="28575" rIns="57150" bIns="28575">
              <a:prstTxWarp prst="textNoShape">
                <a:avLst/>
              </a:prstTxWarp>
              <a:spAutoFit/>
            </a:bodyPr>
            <a:lstStyle/>
            <a:p>
              <a:pPr defTabSz="285750"/>
              <a:r>
                <a:rPr lang="en-US" sz="1000" b="1" dirty="0" err="1">
                  <a:solidFill>
                    <a:srgbClr val="339933"/>
                  </a:solidFill>
                  <a:latin typeface="Calibri" charset="0"/>
                  <a:ea typeface="ＭＳ Ｐゴシック" charset="-128"/>
                  <a:cs typeface="ＭＳ Ｐゴシック" charset="-128"/>
                </a:rPr>
                <a:t>develops_from</a:t>
              </a:r>
              <a:endParaRPr lang="en-US" sz="1000" b="1" dirty="0">
                <a:solidFill>
                  <a:srgbClr val="339933"/>
                </a:solidFill>
                <a:latin typeface="Calibri" charset="0"/>
                <a:ea typeface="ＭＳ Ｐゴシック" charset="-128"/>
                <a:cs typeface="ＭＳ Ｐゴシック" charset="-128"/>
              </a:endParaRPr>
            </a:p>
          </p:txBody>
        </p:sp>
        <p:sp>
          <p:nvSpPr>
            <p:cNvPr id="113" name="TextBox 88"/>
            <p:cNvSpPr txBox="1">
              <a:spLocks noChangeArrowheads="1"/>
            </p:cNvSpPr>
            <p:nvPr/>
          </p:nvSpPr>
          <p:spPr bwMode="auto">
            <a:xfrm>
              <a:off x="4015822" y="1624688"/>
              <a:ext cx="623661" cy="211596"/>
            </a:xfrm>
            <a:prstGeom prst="rect">
              <a:avLst/>
            </a:prstGeom>
            <a:noFill/>
            <a:ln w="9525">
              <a:noFill/>
              <a:miter lim="800000"/>
              <a:headEnd/>
              <a:tailEnd/>
            </a:ln>
          </p:spPr>
          <p:txBody>
            <a:bodyPr wrap="square" lIns="57150" tIns="28575" rIns="57150" bIns="28575">
              <a:prstTxWarp prst="textNoShape">
                <a:avLst/>
              </a:prstTxWarp>
              <a:spAutoFit/>
            </a:bodyPr>
            <a:lstStyle/>
            <a:p>
              <a:pPr defTabSz="285750"/>
              <a:r>
                <a:rPr lang="en-US" sz="1000" b="1" dirty="0" err="1">
                  <a:solidFill>
                    <a:srgbClr val="0000FF"/>
                  </a:solidFill>
                  <a:latin typeface="Calibri" charset="0"/>
                  <a:ea typeface="ＭＳ Ｐゴシック" charset="-128"/>
                  <a:cs typeface="ＭＳ Ｐゴシック" charset="-128"/>
                </a:rPr>
                <a:t>part_of</a:t>
              </a:r>
              <a:endParaRPr lang="en-US" sz="1000" b="1" dirty="0">
                <a:solidFill>
                  <a:srgbClr val="0000FF"/>
                </a:solidFill>
                <a:latin typeface="Calibri" charset="0"/>
                <a:ea typeface="ＭＳ Ｐゴシック" charset="-128"/>
                <a:cs typeface="ＭＳ Ｐゴシック" charset="-128"/>
              </a:endParaRPr>
            </a:p>
          </p:txBody>
        </p:sp>
        <p:sp>
          <p:nvSpPr>
            <p:cNvPr id="115" name="Line 45"/>
            <p:cNvSpPr>
              <a:spLocks noChangeShapeType="1"/>
            </p:cNvSpPr>
            <p:nvPr/>
          </p:nvSpPr>
          <p:spPr bwMode="auto">
            <a:xfrm>
              <a:off x="2927250" y="1846655"/>
              <a:ext cx="1079500" cy="0"/>
            </a:xfrm>
            <a:prstGeom prst="line">
              <a:avLst/>
            </a:prstGeom>
            <a:noFill/>
            <a:ln w="57150">
              <a:solidFill>
                <a:srgbClr val="339933"/>
              </a:solidFill>
              <a:round/>
              <a:headEnd type="triangle" w="med" len="med"/>
              <a:tailEnd/>
            </a:ln>
            <a:effectLst/>
          </p:spPr>
          <p:txBody>
            <a:bodyPr lIns="57150" tIns="28575" rIns="57150" bIns="28575">
              <a:prstTxWarp prst="textNoShape">
                <a:avLst/>
              </a:prstTxWarp>
            </a:bodyPr>
            <a:lstStyle/>
            <a:p>
              <a:endParaRPr lang="en-US"/>
            </a:p>
          </p:txBody>
        </p:sp>
        <p:sp>
          <p:nvSpPr>
            <p:cNvPr id="118" name="Line 46"/>
            <p:cNvSpPr>
              <a:spLocks noChangeShapeType="1"/>
            </p:cNvSpPr>
            <p:nvPr/>
          </p:nvSpPr>
          <p:spPr bwMode="auto">
            <a:xfrm>
              <a:off x="2927250" y="1727593"/>
              <a:ext cx="1079500" cy="0"/>
            </a:xfrm>
            <a:prstGeom prst="line">
              <a:avLst/>
            </a:prstGeom>
            <a:noFill/>
            <a:ln w="57150">
              <a:solidFill>
                <a:srgbClr val="0000FF"/>
              </a:solidFill>
              <a:round/>
              <a:headEnd type="triangle" w="med" len="med"/>
              <a:tailEnd/>
            </a:ln>
            <a:effectLst/>
          </p:spPr>
          <p:txBody>
            <a:bodyPr lIns="57150" tIns="28575" rIns="57150" bIns="28575">
              <a:prstTxWarp prst="textNoShape">
                <a:avLst/>
              </a:prstTxWarp>
            </a:bodyPr>
            <a:lstStyle/>
            <a:p>
              <a:endParaRPr lang="en-US"/>
            </a:p>
          </p:txBody>
        </p:sp>
        <p:sp>
          <p:nvSpPr>
            <p:cNvPr id="120" name="Line 47"/>
            <p:cNvSpPr>
              <a:spLocks noChangeShapeType="1"/>
            </p:cNvSpPr>
            <p:nvPr/>
          </p:nvSpPr>
          <p:spPr bwMode="auto">
            <a:xfrm>
              <a:off x="2928385" y="1598101"/>
              <a:ext cx="1079500" cy="0"/>
            </a:xfrm>
            <a:prstGeom prst="line">
              <a:avLst/>
            </a:prstGeom>
            <a:noFill/>
            <a:ln w="57150">
              <a:solidFill>
                <a:schemeClr val="tx1"/>
              </a:solidFill>
              <a:round/>
              <a:headEnd type="triangle" w="med" len="med"/>
              <a:tailEnd/>
            </a:ln>
            <a:effectLst/>
          </p:spPr>
          <p:txBody>
            <a:bodyPr lIns="57150" tIns="28575" rIns="57150" bIns="28575">
              <a:prstTxWarp prst="textNoShape">
                <a:avLst/>
              </a:prstTxWarp>
            </a:bodyPr>
            <a:lstStyle/>
            <a:p>
              <a:endParaRPr lang="en-US"/>
            </a:p>
          </p:txBody>
        </p:sp>
        <p:sp>
          <p:nvSpPr>
            <p:cNvPr id="124" name="TextBox 84"/>
            <p:cNvSpPr txBox="1">
              <a:spLocks noChangeArrowheads="1"/>
            </p:cNvSpPr>
            <p:nvPr/>
          </p:nvSpPr>
          <p:spPr bwMode="auto">
            <a:xfrm>
              <a:off x="4015822" y="1845804"/>
              <a:ext cx="1048852" cy="211596"/>
            </a:xfrm>
            <a:prstGeom prst="rect">
              <a:avLst/>
            </a:prstGeom>
            <a:noFill/>
            <a:ln w="9525">
              <a:noFill/>
              <a:miter lim="800000"/>
              <a:headEnd/>
              <a:tailEnd/>
            </a:ln>
          </p:spPr>
          <p:txBody>
            <a:bodyPr wrap="none" lIns="57150" tIns="28575" rIns="57150" bIns="28575">
              <a:prstTxWarp prst="textNoShape">
                <a:avLst/>
              </a:prstTxWarp>
              <a:spAutoFit/>
            </a:bodyPr>
            <a:lstStyle/>
            <a:p>
              <a:pPr defTabSz="285750"/>
              <a:r>
                <a:rPr lang="en-US" sz="1000" b="1" dirty="0" err="1" smtClean="0">
                  <a:solidFill>
                    <a:srgbClr val="800000"/>
                  </a:solidFill>
                  <a:latin typeface="Calibri" charset="0"/>
                  <a:ea typeface="ＭＳ Ｐゴシック" charset="-128"/>
                  <a:cs typeface="ＭＳ Ｐゴシック" charset="-128"/>
                </a:rPr>
                <a:t>surrounded_by</a:t>
              </a:r>
              <a:endParaRPr lang="en-US" sz="1000" b="1" dirty="0">
                <a:solidFill>
                  <a:srgbClr val="800000"/>
                </a:solidFill>
                <a:latin typeface="Calibri" charset="0"/>
                <a:ea typeface="ＭＳ Ｐゴシック" charset="-128"/>
                <a:cs typeface="ＭＳ Ｐゴシック" charset="-128"/>
              </a:endParaRPr>
            </a:p>
          </p:txBody>
        </p:sp>
        <p:sp>
          <p:nvSpPr>
            <p:cNvPr id="127" name="Line 22"/>
            <p:cNvSpPr>
              <a:spLocks noChangeShapeType="1"/>
            </p:cNvSpPr>
            <p:nvPr/>
          </p:nvSpPr>
          <p:spPr bwMode="auto">
            <a:xfrm flipH="1" flipV="1">
              <a:off x="2927251" y="1968269"/>
              <a:ext cx="1088571" cy="1"/>
            </a:xfrm>
            <a:prstGeom prst="line">
              <a:avLst/>
            </a:prstGeom>
            <a:noFill/>
            <a:ln w="57150">
              <a:solidFill>
                <a:srgbClr val="800000"/>
              </a:solidFill>
              <a:round/>
              <a:headEnd/>
              <a:tailEnd type="triangle" w="med" len="med"/>
            </a:ln>
            <a:effectLst/>
          </p:spPr>
          <p:txBody>
            <a:bodyPr lIns="57150" tIns="28575" rIns="57150" bIns="28575">
              <a:prstTxWarp prst="textNoShape">
                <a:avLst/>
              </a:prstTxWarp>
            </a:bodyPr>
            <a:lstStyle/>
            <a:p>
              <a:endParaRPr lang="en-US"/>
            </a:p>
          </p:txBody>
        </p:sp>
      </p:grpSp>
      <p:sp>
        <p:nvSpPr>
          <p:cNvPr id="3" name="Rectangle 2"/>
          <p:cNvSpPr/>
          <p:nvPr/>
        </p:nvSpPr>
        <p:spPr>
          <a:xfrm>
            <a:off x="6051871" y="6384471"/>
            <a:ext cx="2838112" cy="369332"/>
          </a:xfrm>
          <a:prstGeom prst="rect">
            <a:avLst/>
          </a:prstGeom>
        </p:spPr>
        <p:txBody>
          <a:bodyPr wrap="none">
            <a:spAutoFit/>
          </a:bodyPr>
          <a:lstStyle/>
          <a:p>
            <a:r>
              <a:rPr lang="en-US" smtClean="0"/>
              <a:t>Genome Biology 2012 13</a:t>
            </a:r>
            <a:r>
              <a:rPr lang="en-US" dirty="0" smtClean="0"/>
              <a:t>:R5</a:t>
            </a:r>
            <a:endParaRPr lang="en-US" dirty="0"/>
          </a:p>
        </p:txBody>
      </p:sp>
    </p:spTree>
    <p:extLst>
      <p:ext uri="{BB962C8B-B14F-4D97-AF65-F5344CB8AC3E}">
        <p14:creationId xmlns:p14="http://schemas.microsoft.com/office/powerpoint/2010/main" val="2851737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naming of things...</a:t>
            </a:r>
            <a:endParaRPr lang="en-US" dirty="0"/>
          </a:p>
        </p:txBody>
      </p:sp>
      <p:sp>
        <p:nvSpPr>
          <p:cNvPr id="3" name="Content Placeholder 2"/>
          <p:cNvSpPr>
            <a:spLocks noGrp="1"/>
          </p:cNvSpPr>
          <p:nvPr>
            <p:ph idx="1"/>
          </p:nvPr>
        </p:nvSpPr>
        <p:spPr>
          <a:xfrm>
            <a:off x="457200" y="1600200"/>
            <a:ext cx="5384800" cy="4525963"/>
          </a:xfrm>
        </p:spPr>
        <p:txBody>
          <a:bodyPr>
            <a:normAutofit/>
          </a:bodyPr>
          <a:lstStyle/>
          <a:p>
            <a:r>
              <a:rPr lang="en-US" sz="2000" dirty="0" smtClean="0"/>
              <a:t>Naming and classification are essential for the capture and use of knowledge about the world.</a:t>
            </a:r>
          </a:p>
          <a:p>
            <a:r>
              <a:rPr lang="en-US" sz="2000" dirty="0" smtClean="0"/>
              <a:t>Names (labels) are a common reference that can be used by everyone to refer to the same entity</a:t>
            </a:r>
          </a:p>
          <a:p>
            <a:r>
              <a:rPr lang="en-US" sz="2000" dirty="0" smtClean="0"/>
              <a:t>Labels can be attached to many things</a:t>
            </a:r>
          </a:p>
          <a:p>
            <a:pPr lvl="1"/>
            <a:r>
              <a:rPr lang="en-US" sz="1600" dirty="0" smtClean="0"/>
              <a:t>Physical entities in the real world</a:t>
            </a:r>
          </a:p>
          <a:p>
            <a:pPr lvl="1"/>
            <a:r>
              <a:rPr lang="en-US" sz="1600" dirty="0" smtClean="0"/>
              <a:t>Concepts</a:t>
            </a:r>
          </a:p>
          <a:p>
            <a:pPr lvl="1"/>
            <a:r>
              <a:rPr lang="en-US" sz="1600" dirty="0" smtClean="0"/>
              <a:t>Processes</a:t>
            </a:r>
          </a:p>
          <a:p>
            <a:pPr lvl="1"/>
            <a:r>
              <a:rPr lang="en-US" sz="1600" dirty="0" smtClean="0"/>
              <a:t>Qualities</a:t>
            </a:r>
          </a:p>
          <a:p>
            <a:pPr lvl="1"/>
            <a:r>
              <a:rPr lang="en-US" sz="1600" dirty="0" smtClean="0"/>
              <a:t>Relationships</a:t>
            </a:r>
          </a:p>
          <a:p>
            <a:endParaRPr lang="en-US" sz="2000" dirty="0"/>
          </a:p>
        </p:txBody>
      </p:sp>
    </p:spTree>
    <p:extLst>
      <p:ext uri="{BB962C8B-B14F-4D97-AF65-F5344CB8AC3E}">
        <p14:creationId xmlns:p14="http://schemas.microsoft.com/office/powerpoint/2010/main" val="30075179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naming of things...</a:t>
            </a:r>
            <a:endParaRPr lang="en-US" dirty="0"/>
          </a:p>
        </p:txBody>
      </p:sp>
      <p:sp>
        <p:nvSpPr>
          <p:cNvPr id="3" name="Content Placeholder 2"/>
          <p:cNvSpPr>
            <a:spLocks noGrp="1"/>
          </p:cNvSpPr>
          <p:nvPr>
            <p:ph idx="1"/>
          </p:nvPr>
        </p:nvSpPr>
        <p:spPr>
          <a:xfrm>
            <a:off x="457200" y="1600200"/>
            <a:ext cx="5384800" cy="4525963"/>
          </a:xfrm>
        </p:spPr>
        <p:txBody>
          <a:bodyPr>
            <a:normAutofit/>
          </a:bodyPr>
          <a:lstStyle/>
          <a:p>
            <a:pPr marL="0" indent="0">
              <a:buNone/>
            </a:pPr>
            <a:r>
              <a:rPr lang="en-US" sz="2000" b="1" dirty="0" smtClean="0"/>
              <a:t>Aristotle</a:t>
            </a:r>
            <a:r>
              <a:rPr lang="en-US" sz="2000" dirty="0" smtClean="0"/>
              <a:t> (384-322 BC) </a:t>
            </a:r>
          </a:p>
          <a:p>
            <a:r>
              <a:rPr lang="en-US" sz="2000" dirty="0" smtClean="0"/>
              <a:t>First systematic taxonomy of biology,</a:t>
            </a:r>
          </a:p>
          <a:p>
            <a:r>
              <a:rPr lang="en-US" sz="2000" dirty="0" smtClean="0"/>
              <a:t>Classification of organisms by shared properties and value-based hierarchy</a:t>
            </a:r>
          </a:p>
          <a:p>
            <a:r>
              <a:rPr lang="en-US" sz="2000" dirty="0"/>
              <a:t>B</a:t>
            </a:r>
            <a:r>
              <a:rPr lang="en-US" sz="2000" dirty="0" smtClean="0"/>
              <a:t>inomial </a:t>
            </a:r>
            <a:r>
              <a:rPr lang="en-US" sz="2000" i="1" dirty="0" smtClean="0"/>
              <a:t>genus-differentia </a:t>
            </a:r>
            <a:r>
              <a:rPr lang="en-US" sz="2000" dirty="0" smtClean="0"/>
              <a:t>nomenclature</a:t>
            </a:r>
          </a:p>
          <a:p>
            <a:endParaRPr lang="en-US" sz="2000" dirty="0"/>
          </a:p>
          <a:p>
            <a:pPr marL="0" indent="0">
              <a:buNone/>
            </a:pPr>
            <a:r>
              <a:rPr lang="en-US" sz="2000" b="1" dirty="0" smtClean="0"/>
              <a:t>Galen</a:t>
            </a:r>
            <a:r>
              <a:rPr lang="en-US" sz="2000" dirty="0" smtClean="0"/>
              <a:t> (130-210 AD)</a:t>
            </a:r>
          </a:p>
          <a:p>
            <a:r>
              <a:rPr lang="en-US" sz="2000" dirty="0" smtClean="0"/>
              <a:t>Systematic description of diseases, signs and symptoms.</a:t>
            </a:r>
          </a:p>
          <a:p>
            <a:r>
              <a:rPr lang="en-US" sz="2000" dirty="0" smtClean="0"/>
              <a:t>In </a:t>
            </a:r>
            <a:r>
              <a:rPr lang="en-US" sz="2000" i="1" dirty="0"/>
              <a:t>De </a:t>
            </a:r>
            <a:r>
              <a:rPr lang="en-US" sz="2000" i="1" dirty="0" err="1"/>
              <a:t>Febrium</a:t>
            </a:r>
            <a:r>
              <a:rPr lang="en-US" sz="2000" i="1" dirty="0"/>
              <a:t> </a:t>
            </a:r>
            <a:r>
              <a:rPr lang="en-US" sz="2000" i="1" dirty="0" smtClean="0"/>
              <a:t>Differentia</a:t>
            </a:r>
            <a:r>
              <a:rPr lang="en-US" sz="2000" dirty="0" smtClean="0"/>
              <a:t> description of fever symptoms he uses the terms </a:t>
            </a:r>
            <a:r>
              <a:rPr lang="en-US" sz="2000" i="1" dirty="0" smtClean="0"/>
              <a:t>Intermittent, remittent and intermittent fevers </a:t>
            </a:r>
            <a:r>
              <a:rPr lang="en-US" sz="2000" dirty="0" smtClean="0"/>
              <a:t>adopting the Aristotelian </a:t>
            </a:r>
            <a:r>
              <a:rPr lang="en-US" sz="2000" i="1" dirty="0" smtClean="0"/>
              <a:t>genus-differentia </a:t>
            </a:r>
            <a:r>
              <a:rPr lang="en-US" sz="2000" dirty="0" smtClean="0"/>
              <a:t>approach</a:t>
            </a:r>
            <a:endParaRPr lang="en-US" sz="2000" dirty="0"/>
          </a:p>
        </p:txBody>
      </p:sp>
      <p:pic>
        <p:nvPicPr>
          <p:cNvPr id="4" name="Picture 3"/>
          <p:cNvPicPr>
            <a:picLocks noChangeAspect="1"/>
          </p:cNvPicPr>
          <p:nvPr/>
        </p:nvPicPr>
        <p:blipFill>
          <a:blip r:embed="rId2"/>
          <a:stretch>
            <a:fillRect/>
          </a:stretch>
        </p:blipFill>
        <p:spPr>
          <a:xfrm>
            <a:off x="6524880" y="1600200"/>
            <a:ext cx="1718231" cy="2293838"/>
          </a:xfrm>
          <a:prstGeom prst="rect">
            <a:avLst/>
          </a:prstGeom>
        </p:spPr>
      </p:pic>
    </p:spTree>
    <p:extLst>
      <p:ext uri="{BB962C8B-B14F-4D97-AF65-F5344CB8AC3E}">
        <p14:creationId xmlns:p14="http://schemas.microsoft.com/office/powerpoint/2010/main" val="268606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physiological system of Nosology.....John Mason Good 1820</a:t>
            </a:r>
            <a:endParaRPr lang="en-US" dirty="0"/>
          </a:p>
        </p:txBody>
      </p:sp>
      <p:pic>
        <p:nvPicPr>
          <p:cNvPr id="4" name="Picture 3"/>
          <p:cNvPicPr>
            <a:picLocks noChangeAspect="1"/>
          </p:cNvPicPr>
          <p:nvPr/>
        </p:nvPicPr>
        <p:blipFill>
          <a:blip r:embed="rId2"/>
          <a:stretch>
            <a:fillRect/>
          </a:stretch>
        </p:blipFill>
        <p:spPr>
          <a:xfrm>
            <a:off x="457200" y="2241289"/>
            <a:ext cx="5458485" cy="4073044"/>
          </a:xfrm>
          <a:prstGeom prst="rect">
            <a:avLst/>
          </a:prstGeom>
        </p:spPr>
      </p:pic>
      <p:grpSp>
        <p:nvGrpSpPr>
          <p:cNvPr id="3" name="Group 2"/>
          <p:cNvGrpSpPr/>
          <p:nvPr/>
        </p:nvGrpSpPr>
        <p:grpSpPr>
          <a:xfrm>
            <a:off x="1745761" y="5642476"/>
            <a:ext cx="7133951" cy="586216"/>
            <a:chOff x="1745761" y="5642476"/>
            <a:chExt cx="7133951" cy="586216"/>
          </a:xfrm>
        </p:grpSpPr>
        <p:pic>
          <p:nvPicPr>
            <p:cNvPr id="5" name="Picture 4"/>
            <p:cNvPicPr>
              <a:picLocks noChangeAspect="1"/>
            </p:cNvPicPr>
            <p:nvPr/>
          </p:nvPicPr>
          <p:blipFill>
            <a:blip r:embed="rId3"/>
            <a:stretch>
              <a:fillRect/>
            </a:stretch>
          </p:blipFill>
          <p:spPr>
            <a:xfrm>
              <a:off x="1745761" y="5642476"/>
              <a:ext cx="7133951" cy="586216"/>
            </a:xfrm>
            <a:prstGeom prst="rect">
              <a:avLst/>
            </a:prstGeom>
            <a:solidFill>
              <a:srgbClr val="FF0000"/>
            </a:solidFill>
            <a:ln w="38100" cmpd="sng">
              <a:solidFill>
                <a:srgbClr val="FF0000"/>
              </a:solidFill>
            </a:ln>
          </p:spPr>
        </p:pic>
        <p:sp>
          <p:nvSpPr>
            <p:cNvPr id="6" name="Rectangle 5"/>
            <p:cNvSpPr/>
            <p:nvPr/>
          </p:nvSpPr>
          <p:spPr>
            <a:xfrm>
              <a:off x="5666704" y="5953113"/>
              <a:ext cx="3213008" cy="275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444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950" y="237830"/>
            <a:ext cx="8291779" cy="1133328"/>
          </a:xfrm>
        </p:spPr>
        <p:txBody>
          <a:bodyPr>
            <a:noAutofit/>
          </a:bodyPr>
          <a:lstStyle/>
          <a:p>
            <a:r>
              <a:rPr lang="en-US" dirty="0" smtClean="0"/>
              <a:t>The problem hasn’t gone away....</a:t>
            </a:r>
            <a:endParaRPr lang="en-US" dirty="0"/>
          </a:p>
        </p:txBody>
      </p:sp>
      <p:pic>
        <p:nvPicPr>
          <p:cNvPr id="2" name="Picture 1"/>
          <p:cNvPicPr>
            <a:picLocks noChangeAspect="1"/>
          </p:cNvPicPr>
          <p:nvPr/>
        </p:nvPicPr>
        <p:blipFill>
          <a:blip r:embed="rId3"/>
          <a:stretch>
            <a:fillRect/>
          </a:stretch>
        </p:blipFill>
        <p:spPr>
          <a:xfrm>
            <a:off x="239607" y="1371158"/>
            <a:ext cx="4914936" cy="3080768"/>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3182826918"/>
              </p:ext>
            </p:extLst>
          </p:nvPr>
        </p:nvGraphicFramePr>
        <p:xfrm>
          <a:off x="5019765" y="2947487"/>
          <a:ext cx="4038644" cy="3657600"/>
        </p:xfrm>
        <a:graphic>
          <a:graphicData uri="http://schemas.openxmlformats.org/drawingml/2006/table">
            <a:tbl>
              <a:tblPr firstRow="1" bandRow="1">
                <a:tableStyleId>{EB9631B5-78F2-41C9-869B-9F39066F8104}</a:tableStyleId>
              </a:tblPr>
              <a:tblGrid>
                <a:gridCol w="2596271"/>
                <a:gridCol w="1442373"/>
              </a:tblGrid>
              <a:tr h="273179">
                <a:tc>
                  <a:txBody>
                    <a:bodyPr/>
                    <a:lstStyle/>
                    <a:p>
                      <a:r>
                        <a:rPr lang="en-US" dirty="0" smtClean="0"/>
                        <a:t>OMIM Query</a:t>
                      </a:r>
                      <a:endParaRPr lang="en-US" dirty="0"/>
                    </a:p>
                  </a:txBody>
                  <a:tcPr/>
                </a:tc>
                <a:tc>
                  <a:txBody>
                    <a:bodyPr/>
                    <a:lstStyle/>
                    <a:p>
                      <a:r>
                        <a:rPr lang="en-US" dirty="0" smtClean="0"/>
                        <a:t># Records</a:t>
                      </a:r>
                      <a:endParaRPr lang="en-US" dirty="0"/>
                    </a:p>
                  </a:txBody>
                  <a:tcPr/>
                </a:tc>
              </a:tr>
              <a:tr h="273179">
                <a:tc>
                  <a:txBody>
                    <a:bodyPr/>
                    <a:lstStyle/>
                    <a:p>
                      <a:r>
                        <a:rPr lang="en-US" dirty="0" smtClean="0"/>
                        <a:t>“large</a:t>
                      </a:r>
                      <a:r>
                        <a:rPr lang="en-US" baseline="0" dirty="0" smtClean="0"/>
                        <a:t> bone”</a:t>
                      </a:r>
                      <a:endParaRPr lang="en-US" dirty="0"/>
                    </a:p>
                  </a:txBody>
                  <a:tcPr/>
                </a:tc>
                <a:tc>
                  <a:txBody>
                    <a:bodyPr/>
                    <a:lstStyle/>
                    <a:p>
                      <a:r>
                        <a:rPr lang="en-US" dirty="0" smtClean="0"/>
                        <a:t>785</a:t>
                      </a:r>
                      <a:endParaRPr lang="en-US" dirty="0"/>
                    </a:p>
                  </a:txBody>
                  <a:tcPr/>
                </a:tc>
              </a:tr>
              <a:tr h="273179">
                <a:tc>
                  <a:txBody>
                    <a:bodyPr/>
                    <a:lstStyle/>
                    <a:p>
                      <a:r>
                        <a:rPr lang="en-US" dirty="0" smtClean="0"/>
                        <a:t>“enlarged bone”</a:t>
                      </a:r>
                      <a:endParaRPr lang="en-US" dirty="0"/>
                    </a:p>
                  </a:txBody>
                  <a:tcPr/>
                </a:tc>
                <a:tc>
                  <a:txBody>
                    <a:bodyPr/>
                    <a:lstStyle/>
                    <a:p>
                      <a:r>
                        <a:rPr lang="en-US" dirty="0" smtClean="0"/>
                        <a:t>156</a:t>
                      </a:r>
                      <a:endParaRPr lang="en-US" dirty="0"/>
                    </a:p>
                  </a:txBody>
                  <a:tcPr/>
                </a:tc>
              </a:tr>
              <a:tr h="273179">
                <a:tc>
                  <a:txBody>
                    <a:bodyPr/>
                    <a:lstStyle/>
                    <a:p>
                      <a:r>
                        <a:rPr lang="en-US" dirty="0" smtClean="0"/>
                        <a:t>“big bone”</a:t>
                      </a:r>
                      <a:endParaRPr lang="en-US" dirty="0"/>
                    </a:p>
                  </a:txBody>
                  <a:tcPr/>
                </a:tc>
                <a:tc>
                  <a:txBody>
                    <a:bodyPr/>
                    <a:lstStyle/>
                    <a:p>
                      <a:r>
                        <a:rPr lang="en-US" dirty="0" smtClean="0"/>
                        <a:t>16</a:t>
                      </a:r>
                      <a:endParaRPr lang="en-US" dirty="0"/>
                    </a:p>
                  </a:txBody>
                  <a:tcPr/>
                </a:tc>
              </a:tr>
              <a:tr h="273179">
                <a:tc>
                  <a:txBody>
                    <a:bodyPr/>
                    <a:lstStyle/>
                    <a:p>
                      <a:r>
                        <a:rPr lang="en-US" dirty="0" smtClean="0"/>
                        <a:t>“huge bones”</a:t>
                      </a:r>
                      <a:endParaRPr lang="en-US" dirty="0"/>
                    </a:p>
                  </a:txBody>
                  <a:tcPr/>
                </a:tc>
                <a:tc>
                  <a:txBody>
                    <a:bodyPr/>
                    <a:lstStyle/>
                    <a:p>
                      <a:r>
                        <a:rPr lang="en-US" dirty="0" smtClean="0"/>
                        <a:t>4</a:t>
                      </a:r>
                      <a:endParaRPr lang="en-US" dirty="0"/>
                    </a:p>
                  </a:txBody>
                  <a:tcPr/>
                </a:tc>
              </a:tr>
              <a:tr h="273179">
                <a:tc>
                  <a:txBody>
                    <a:bodyPr/>
                    <a:lstStyle/>
                    <a:p>
                      <a:r>
                        <a:rPr lang="en-US" dirty="0" smtClean="0"/>
                        <a:t>“massive bones”</a:t>
                      </a:r>
                      <a:endParaRPr lang="en-US" dirty="0"/>
                    </a:p>
                  </a:txBody>
                  <a:tcPr/>
                </a:tc>
                <a:tc>
                  <a:txBody>
                    <a:bodyPr/>
                    <a:lstStyle/>
                    <a:p>
                      <a:r>
                        <a:rPr lang="en-US" dirty="0" smtClean="0"/>
                        <a:t>28</a:t>
                      </a:r>
                      <a:endParaRPr lang="en-US" dirty="0"/>
                    </a:p>
                  </a:txBody>
                  <a:tcPr/>
                </a:tc>
              </a:tr>
              <a:tr h="273179">
                <a:tc>
                  <a:txBody>
                    <a:bodyPr/>
                    <a:lstStyle/>
                    <a:p>
                      <a:r>
                        <a:rPr lang="en-US" dirty="0" smtClean="0"/>
                        <a:t>“</a:t>
                      </a:r>
                      <a:r>
                        <a:rPr lang="en-US" dirty="0" err="1" smtClean="0"/>
                        <a:t>hyperplastic</a:t>
                      </a:r>
                      <a:r>
                        <a:rPr lang="en-US" dirty="0" smtClean="0"/>
                        <a:t> bones”</a:t>
                      </a:r>
                      <a:endParaRPr lang="en-US" dirty="0"/>
                    </a:p>
                  </a:txBody>
                  <a:tcPr/>
                </a:tc>
                <a:tc>
                  <a:txBody>
                    <a:bodyPr/>
                    <a:lstStyle/>
                    <a:p>
                      <a:r>
                        <a:rPr lang="en-US" dirty="0" smtClean="0"/>
                        <a:t>12</a:t>
                      </a:r>
                      <a:endParaRPr lang="en-US" dirty="0"/>
                    </a:p>
                  </a:txBody>
                  <a:tcPr/>
                </a:tc>
              </a:tr>
              <a:tr h="273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hyperplastic</a:t>
                      </a:r>
                      <a:r>
                        <a:rPr lang="en-US" dirty="0" smtClean="0"/>
                        <a:t> bone”</a:t>
                      </a:r>
                    </a:p>
                  </a:txBody>
                  <a:tcPr/>
                </a:tc>
                <a:tc>
                  <a:txBody>
                    <a:bodyPr/>
                    <a:lstStyle/>
                    <a:p>
                      <a:r>
                        <a:rPr lang="en-US" dirty="0" smtClean="0"/>
                        <a:t>40</a:t>
                      </a:r>
                      <a:endParaRPr lang="en-US" dirty="0"/>
                    </a:p>
                  </a:txBody>
                  <a:tcPr/>
                </a:tc>
              </a:tr>
              <a:tr h="273179">
                <a:tc>
                  <a:txBody>
                    <a:bodyPr/>
                    <a:lstStyle/>
                    <a:p>
                      <a:r>
                        <a:rPr lang="en-US" dirty="0" smtClean="0"/>
                        <a:t>“bone hyperplasia”</a:t>
                      </a:r>
                      <a:endParaRPr lang="en-US" dirty="0"/>
                    </a:p>
                  </a:txBody>
                  <a:tcPr/>
                </a:tc>
                <a:tc>
                  <a:txBody>
                    <a:bodyPr/>
                    <a:lstStyle/>
                    <a:p>
                      <a:r>
                        <a:rPr lang="en-US" dirty="0" smtClean="0"/>
                        <a:t>134</a:t>
                      </a:r>
                      <a:endParaRPr lang="en-US" dirty="0"/>
                    </a:p>
                  </a:txBody>
                  <a:tcPr/>
                </a:tc>
              </a:tr>
              <a:tr h="273179">
                <a:tc>
                  <a:txBody>
                    <a:bodyPr/>
                    <a:lstStyle/>
                    <a:p>
                      <a:r>
                        <a:rPr lang="en-US" dirty="0" smtClean="0"/>
                        <a:t>“increased bone growth”</a:t>
                      </a:r>
                      <a:endParaRPr lang="en-US" dirty="0"/>
                    </a:p>
                  </a:txBody>
                  <a:tcPr/>
                </a:tc>
                <a:tc>
                  <a:txBody>
                    <a:bodyPr/>
                    <a:lstStyle/>
                    <a:p>
                      <a:r>
                        <a:rPr lang="en-US" dirty="0" smtClean="0"/>
                        <a:t>612</a:t>
                      </a:r>
                      <a:endParaRPr lang="en-US" dirty="0"/>
                    </a:p>
                  </a:txBody>
                  <a:tcPr/>
                </a:tc>
              </a:tr>
            </a:tbl>
          </a:graphicData>
        </a:graphic>
      </p:graphicFrame>
    </p:spTree>
    <p:extLst>
      <p:ext uri="{BB962C8B-B14F-4D97-AF65-F5344CB8AC3E}">
        <p14:creationId xmlns:p14="http://schemas.microsoft.com/office/powerpoint/2010/main" val="373724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57200" y="251614"/>
            <a:ext cx="8229600" cy="869950"/>
          </a:xfrm>
        </p:spPr>
        <p:txBody>
          <a:bodyPr>
            <a:normAutofit/>
          </a:bodyPr>
          <a:lstStyle/>
          <a:p>
            <a:pPr algn="l"/>
            <a:r>
              <a:rPr lang="en-US" sz="3200" dirty="0" smtClean="0">
                <a:ea typeface="ＭＳ Ｐゴシック" charset="-128"/>
              </a:rPr>
              <a:t>Classification systems</a:t>
            </a:r>
          </a:p>
        </p:txBody>
      </p:sp>
      <p:sp>
        <p:nvSpPr>
          <p:cNvPr id="29699" name="Content Placeholder 4"/>
          <p:cNvSpPr>
            <a:spLocks noGrp="1"/>
          </p:cNvSpPr>
          <p:nvPr>
            <p:ph sz="half" idx="1"/>
          </p:nvPr>
        </p:nvSpPr>
        <p:spPr>
          <a:xfrm>
            <a:off x="457200" y="1295400"/>
            <a:ext cx="4038600" cy="4525963"/>
          </a:xfrm>
        </p:spPr>
        <p:txBody>
          <a:bodyPr/>
          <a:lstStyle/>
          <a:p>
            <a:pPr>
              <a:lnSpc>
                <a:spcPct val="80000"/>
              </a:lnSpc>
              <a:buFont typeface="Arial" charset="0"/>
              <a:buNone/>
            </a:pPr>
            <a:endParaRPr lang="en-US" sz="1500" smtClean="0">
              <a:latin typeface="Arial" charset="0"/>
              <a:ea typeface="ＭＳ Ｐゴシック" charset="-128"/>
            </a:endParaRPr>
          </a:p>
          <a:p>
            <a:pPr>
              <a:lnSpc>
                <a:spcPct val="80000"/>
              </a:lnSpc>
              <a:buFont typeface="Arial" charset="0"/>
              <a:buNone/>
            </a:pPr>
            <a:r>
              <a:rPr lang="en-US" sz="1500" smtClean="0">
                <a:solidFill>
                  <a:srgbClr val="262626"/>
                </a:solidFill>
                <a:latin typeface="Arial" charset="0"/>
                <a:ea typeface="ＭＳ Ｐゴシック" charset="-128"/>
              </a:rPr>
              <a:t>   1. those that belong to the Emperor,</a:t>
            </a:r>
          </a:p>
          <a:p>
            <a:pPr>
              <a:lnSpc>
                <a:spcPct val="80000"/>
              </a:lnSpc>
              <a:buFont typeface="Arial" charset="0"/>
              <a:buNone/>
            </a:pPr>
            <a:r>
              <a:rPr lang="en-US" sz="1500" smtClean="0">
                <a:solidFill>
                  <a:srgbClr val="262626"/>
                </a:solidFill>
                <a:latin typeface="Arial" charset="0"/>
                <a:ea typeface="ＭＳ Ｐゴシック" charset="-128"/>
              </a:rPr>
              <a:t>   2. embalmed ones,</a:t>
            </a:r>
          </a:p>
          <a:p>
            <a:pPr>
              <a:lnSpc>
                <a:spcPct val="80000"/>
              </a:lnSpc>
              <a:buFont typeface="Arial" charset="0"/>
              <a:buNone/>
            </a:pPr>
            <a:r>
              <a:rPr lang="en-US" sz="1500" smtClean="0">
                <a:solidFill>
                  <a:srgbClr val="262626"/>
                </a:solidFill>
                <a:latin typeface="Arial" charset="0"/>
                <a:ea typeface="ＭＳ Ｐゴシック" charset="-128"/>
              </a:rPr>
              <a:t>   3. those that are trained,</a:t>
            </a:r>
          </a:p>
          <a:p>
            <a:pPr>
              <a:lnSpc>
                <a:spcPct val="80000"/>
              </a:lnSpc>
              <a:buFont typeface="Arial" charset="0"/>
              <a:buNone/>
            </a:pPr>
            <a:r>
              <a:rPr lang="en-US" sz="1500" smtClean="0">
                <a:solidFill>
                  <a:srgbClr val="262626"/>
                </a:solidFill>
                <a:latin typeface="Arial" charset="0"/>
                <a:ea typeface="ＭＳ Ｐゴシック" charset="-128"/>
              </a:rPr>
              <a:t>   4. suckling pigs,</a:t>
            </a:r>
          </a:p>
          <a:p>
            <a:pPr>
              <a:lnSpc>
                <a:spcPct val="80000"/>
              </a:lnSpc>
              <a:buFont typeface="Arial" charset="0"/>
              <a:buNone/>
            </a:pPr>
            <a:r>
              <a:rPr lang="en-US" sz="1500" smtClean="0">
                <a:solidFill>
                  <a:srgbClr val="262626"/>
                </a:solidFill>
                <a:latin typeface="Arial" charset="0"/>
                <a:ea typeface="ＭＳ Ｐゴシック" charset="-128"/>
              </a:rPr>
              <a:t>   5. mermaids,</a:t>
            </a:r>
          </a:p>
          <a:p>
            <a:pPr>
              <a:lnSpc>
                <a:spcPct val="80000"/>
              </a:lnSpc>
              <a:buFont typeface="Arial" charset="0"/>
              <a:buNone/>
            </a:pPr>
            <a:r>
              <a:rPr lang="en-US" sz="1500" smtClean="0">
                <a:solidFill>
                  <a:srgbClr val="262626"/>
                </a:solidFill>
                <a:latin typeface="Arial" charset="0"/>
                <a:ea typeface="ＭＳ Ｐゴシック" charset="-128"/>
              </a:rPr>
              <a:t>   6. fabulous ones,</a:t>
            </a:r>
          </a:p>
          <a:p>
            <a:pPr>
              <a:lnSpc>
                <a:spcPct val="80000"/>
              </a:lnSpc>
              <a:buFont typeface="Arial" charset="0"/>
              <a:buNone/>
            </a:pPr>
            <a:r>
              <a:rPr lang="en-US" sz="1500" smtClean="0">
                <a:solidFill>
                  <a:srgbClr val="262626"/>
                </a:solidFill>
                <a:latin typeface="Arial" charset="0"/>
                <a:ea typeface="ＭＳ Ｐゴシック" charset="-128"/>
              </a:rPr>
              <a:t>   7. stray dogs,</a:t>
            </a:r>
          </a:p>
          <a:p>
            <a:pPr>
              <a:lnSpc>
                <a:spcPct val="80000"/>
              </a:lnSpc>
              <a:buFont typeface="Arial" charset="0"/>
              <a:buNone/>
            </a:pPr>
            <a:r>
              <a:rPr lang="en-US" sz="1500" smtClean="0">
                <a:solidFill>
                  <a:srgbClr val="262626"/>
                </a:solidFill>
                <a:latin typeface="Arial" charset="0"/>
                <a:ea typeface="ＭＳ Ｐゴシック" charset="-128"/>
              </a:rPr>
              <a:t>   8. those included in the present classification,</a:t>
            </a:r>
          </a:p>
          <a:p>
            <a:pPr>
              <a:lnSpc>
                <a:spcPct val="80000"/>
              </a:lnSpc>
              <a:buFont typeface="Arial" charset="0"/>
              <a:buNone/>
            </a:pPr>
            <a:r>
              <a:rPr lang="en-US" sz="1500" smtClean="0">
                <a:solidFill>
                  <a:srgbClr val="262626"/>
                </a:solidFill>
                <a:latin typeface="Arial" charset="0"/>
                <a:ea typeface="ＭＳ Ｐゴシック" charset="-128"/>
              </a:rPr>
              <a:t>   9. those that tremble as if they were mad,</a:t>
            </a:r>
          </a:p>
          <a:p>
            <a:pPr>
              <a:lnSpc>
                <a:spcPct val="80000"/>
              </a:lnSpc>
              <a:buFont typeface="Arial" charset="0"/>
              <a:buNone/>
            </a:pPr>
            <a:r>
              <a:rPr lang="en-US" sz="1500" smtClean="0">
                <a:solidFill>
                  <a:srgbClr val="262626"/>
                </a:solidFill>
                <a:latin typeface="Arial" charset="0"/>
                <a:ea typeface="ＭＳ Ｐゴシック" charset="-128"/>
              </a:rPr>
              <a:t>  10. innumerable ones,</a:t>
            </a:r>
          </a:p>
          <a:p>
            <a:pPr>
              <a:lnSpc>
                <a:spcPct val="80000"/>
              </a:lnSpc>
              <a:buFont typeface="Arial" charset="0"/>
              <a:buNone/>
            </a:pPr>
            <a:r>
              <a:rPr lang="en-US" sz="1500" smtClean="0">
                <a:solidFill>
                  <a:srgbClr val="262626"/>
                </a:solidFill>
                <a:latin typeface="Arial" charset="0"/>
                <a:ea typeface="ＭＳ Ｐゴシック" charset="-128"/>
              </a:rPr>
              <a:t>  11. those drawn with a very fine camelhair brush,</a:t>
            </a:r>
          </a:p>
          <a:p>
            <a:pPr>
              <a:lnSpc>
                <a:spcPct val="80000"/>
              </a:lnSpc>
              <a:buFont typeface="Arial" charset="0"/>
              <a:buNone/>
            </a:pPr>
            <a:r>
              <a:rPr lang="en-US" sz="1500" smtClean="0">
                <a:solidFill>
                  <a:srgbClr val="262626"/>
                </a:solidFill>
                <a:latin typeface="Arial" charset="0"/>
                <a:ea typeface="ＭＳ Ｐゴシック" charset="-128"/>
              </a:rPr>
              <a:t>  12. others,</a:t>
            </a:r>
          </a:p>
          <a:p>
            <a:pPr>
              <a:lnSpc>
                <a:spcPct val="80000"/>
              </a:lnSpc>
              <a:buFont typeface="Arial" charset="0"/>
              <a:buNone/>
            </a:pPr>
            <a:r>
              <a:rPr lang="en-US" sz="1500" smtClean="0">
                <a:solidFill>
                  <a:srgbClr val="262626"/>
                </a:solidFill>
                <a:latin typeface="Arial" charset="0"/>
                <a:ea typeface="ＭＳ Ｐゴシック" charset="-128"/>
              </a:rPr>
              <a:t>  13. those that have just broken a flower vase,</a:t>
            </a:r>
          </a:p>
          <a:p>
            <a:pPr>
              <a:lnSpc>
                <a:spcPct val="80000"/>
              </a:lnSpc>
              <a:buFont typeface="Arial" charset="0"/>
              <a:buNone/>
            </a:pPr>
            <a:r>
              <a:rPr lang="en-US" sz="1500" smtClean="0">
                <a:solidFill>
                  <a:srgbClr val="262626"/>
                </a:solidFill>
                <a:latin typeface="Arial" charset="0"/>
                <a:ea typeface="ＭＳ Ｐゴシック" charset="-128"/>
              </a:rPr>
              <a:t>  14. those that from a long way off look like flies</a:t>
            </a:r>
            <a:r>
              <a:rPr lang="en-US" sz="1500" smtClean="0">
                <a:latin typeface="Arial" charset="0"/>
                <a:ea typeface="ＭＳ Ｐゴシック" charset="-128"/>
              </a:rPr>
              <a:t>.</a:t>
            </a:r>
          </a:p>
          <a:p>
            <a:pPr>
              <a:lnSpc>
                <a:spcPct val="80000"/>
              </a:lnSpc>
            </a:pPr>
            <a:endParaRPr lang="en-US" sz="1500" smtClean="0">
              <a:latin typeface="Arial" charset="0"/>
              <a:ea typeface="ＭＳ Ｐゴシック" charset="-128"/>
            </a:endParaRPr>
          </a:p>
        </p:txBody>
      </p:sp>
      <p:pic>
        <p:nvPicPr>
          <p:cNvPr id="29700" name="Picture 7" descr="ManticoraTHoFFB1607.png"/>
          <p:cNvPicPr>
            <a:picLocks noChangeAspect="1"/>
          </p:cNvPicPr>
          <p:nvPr/>
        </p:nvPicPr>
        <p:blipFill>
          <a:blip r:embed="rId2"/>
          <a:srcRect/>
          <a:stretch>
            <a:fillRect/>
          </a:stretch>
        </p:blipFill>
        <p:spPr bwMode="auto">
          <a:xfrm>
            <a:off x="5578475" y="1587500"/>
            <a:ext cx="3108325" cy="1892300"/>
          </a:xfrm>
          <a:prstGeom prst="rect">
            <a:avLst/>
          </a:prstGeom>
          <a:noFill/>
          <a:ln w="9525">
            <a:noFill/>
            <a:miter lim="800000"/>
            <a:headEnd/>
            <a:tailEnd/>
          </a:ln>
        </p:spPr>
      </p:pic>
      <p:pic>
        <p:nvPicPr>
          <p:cNvPr id="29701" name="Picture 8" descr="9.jpg"/>
          <p:cNvPicPr>
            <a:picLocks noChangeAspect="1"/>
          </p:cNvPicPr>
          <p:nvPr/>
        </p:nvPicPr>
        <p:blipFill>
          <a:blip r:embed="rId3"/>
          <a:srcRect/>
          <a:stretch>
            <a:fillRect/>
          </a:stretch>
        </p:blipFill>
        <p:spPr bwMode="auto">
          <a:xfrm flipH="1">
            <a:off x="7643813" y="3479800"/>
            <a:ext cx="1500187" cy="3378200"/>
          </a:xfrm>
          <a:prstGeom prst="rect">
            <a:avLst/>
          </a:prstGeom>
          <a:noFill/>
          <a:ln w="9525">
            <a:noFill/>
            <a:miter lim="800000"/>
            <a:headEnd/>
            <a:tailEnd/>
          </a:ln>
        </p:spPr>
      </p:pic>
      <p:pic>
        <p:nvPicPr>
          <p:cNvPr id="29702" name="Picture 9" descr="25.jpg"/>
          <p:cNvPicPr>
            <a:picLocks noChangeAspect="1"/>
          </p:cNvPicPr>
          <p:nvPr/>
        </p:nvPicPr>
        <p:blipFill>
          <a:blip r:embed="rId4"/>
          <a:srcRect/>
          <a:stretch>
            <a:fillRect/>
          </a:stretch>
        </p:blipFill>
        <p:spPr bwMode="auto">
          <a:xfrm>
            <a:off x="2057400" y="5397500"/>
            <a:ext cx="1793875" cy="1123950"/>
          </a:xfrm>
          <a:prstGeom prst="rect">
            <a:avLst/>
          </a:prstGeom>
          <a:noFill/>
          <a:ln w="9525">
            <a:noFill/>
            <a:miter lim="800000"/>
            <a:headEnd/>
            <a:tailEnd/>
          </a:ln>
        </p:spPr>
      </p:pic>
      <p:pic>
        <p:nvPicPr>
          <p:cNvPr id="29703" name="Picture 10" descr="37.jpg"/>
          <p:cNvPicPr>
            <a:picLocks noChangeAspect="1"/>
          </p:cNvPicPr>
          <p:nvPr/>
        </p:nvPicPr>
        <p:blipFill>
          <a:blip r:embed="rId5"/>
          <a:srcRect/>
          <a:stretch>
            <a:fillRect/>
          </a:stretch>
        </p:blipFill>
        <p:spPr bwMode="auto">
          <a:xfrm>
            <a:off x="4495800" y="3810000"/>
            <a:ext cx="2851150" cy="2573338"/>
          </a:xfrm>
          <a:prstGeom prst="rect">
            <a:avLst/>
          </a:prstGeom>
          <a:noFill/>
          <a:ln w="9525">
            <a:noFill/>
            <a:miter lim="800000"/>
            <a:headEnd/>
            <a:tailEnd/>
          </a:ln>
        </p:spPr>
      </p:pic>
      <p:pic>
        <p:nvPicPr>
          <p:cNvPr id="29704" name="Picture 11" descr="99.jpg"/>
          <p:cNvPicPr>
            <a:picLocks noChangeAspect="1"/>
          </p:cNvPicPr>
          <p:nvPr/>
        </p:nvPicPr>
        <p:blipFill>
          <a:blip r:embed="rId6"/>
          <a:srcRect/>
          <a:stretch>
            <a:fillRect/>
          </a:stretch>
        </p:blipFill>
        <p:spPr bwMode="auto">
          <a:xfrm>
            <a:off x="4152900" y="2941638"/>
            <a:ext cx="942975" cy="538162"/>
          </a:xfrm>
          <a:prstGeom prst="rect">
            <a:avLst/>
          </a:prstGeom>
          <a:noFill/>
          <a:ln w="9525">
            <a:noFill/>
            <a:miter lim="800000"/>
            <a:headEnd/>
            <a:tailEnd/>
          </a:ln>
        </p:spPr>
      </p:pic>
      <p:sp>
        <p:nvSpPr>
          <p:cNvPr id="29705" name="TextBox 8"/>
          <p:cNvSpPr txBox="1">
            <a:spLocks noChangeArrowheads="1"/>
          </p:cNvSpPr>
          <p:nvPr/>
        </p:nvSpPr>
        <p:spPr bwMode="auto">
          <a:xfrm>
            <a:off x="533400" y="6521450"/>
            <a:ext cx="5373688" cy="368300"/>
          </a:xfrm>
          <a:prstGeom prst="rect">
            <a:avLst/>
          </a:prstGeom>
          <a:noFill/>
          <a:ln w="9525">
            <a:noFill/>
            <a:miter lim="800000"/>
            <a:headEnd/>
            <a:tailEnd/>
          </a:ln>
        </p:spPr>
        <p:txBody>
          <a:bodyPr wrap="none">
            <a:prstTxWarp prst="textNoShape">
              <a:avLst/>
            </a:prstTxWarp>
            <a:spAutoFit/>
          </a:bodyPr>
          <a:lstStyle/>
          <a:p>
            <a:r>
              <a:rPr lang="en-US">
                <a:latin typeface="Gill Sans" charset="0"/>
              </a:rPr>
              <a:t>The Celestial Emporium of Benevolent Knowledge </a:t>
            </a:r>
            <a:r>
              <a:rPr lang="en-US" sz="1100">
                <a:latin typeface="Gill Sans" charset="0"/>
              </a:rPr>
              <a:t>Borges</a:t>
            </a:r>
            <a:endParaRPr lang="en-US"/>
          </a:p>
        </p:txBody>
      </p:sp>
    </p:spTree>
    <p:extLst>
      <p:ext uri="{BB962C8B-B14F-4D97-AF65-F5344CB8AC3E}">
        <p14:creationId xmlns:p14="http://schemas.microsoft.com/office/powerpoint/2010/main" val="326379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rmAutofit/>
          </a:bodyPr>
          <a:lstStyle/>
          <a:p>
            <a:r>
              <a:rPr lang="en-US" sz="2000" dirty="0" smtClean="0"/>
              <a:t>Systematic, meaningful and unambiguous nomenclature is important in handling concepts</a:t>
            </a:r>
          </a:p>
          <a:p>
            <a:r>
              <a:rPr lang="en-US" sz="2000" dirty="0" smtClean="0"/>
              <a:t>The definitions of terms is as important, if not more so, than the terms themselves</a:t>
            </a:r>
          </a:p>
        </p:txBody>
      </p:sp>
    </p:spTree>
    <p:extLst>
      <p:ext uri="{BB962C8B-B14F-4D97-AF65-F5344CB8AC3E}">
        <p14:creationId xmlns:p14="http://schemas.microsoft.com/office/powerpoint/2010/main" val="23303083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Turning data into knowledge through concept relationships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Ontologies</a:t>
            </a:r>
          </a:p>
          <a:p>
            <a:pPr marL="0" indent="0">
              <a:buNone/>
            </a:pPr>
            <a:endParaRPr lang="en-US" sz="2000" dirty="0" smtClean="0"/>
          </a:p>
          <a:p>
            <a:r>
              <a:rPr lang="en-US" sz="2000" dirty="0"/>
              <a:t>Capture a </a:t>
            </a:r>
            <a:r>
              <a:rPr lang="en-US" sz="2000" dirty="0" smtClean="0"/>
              <a:t> shared understanding of </a:t>
            </a:r>
            <a:r>
              <a:rPr lang="en-US" sz="2000" dirty="0"/>
              <a:t>a domain of </a:t>
            </a:r>
            <a:r>
              <a:rPr lang="en-US" sz="2000" dirty="0" smtClean="0"/>
              <a:t>interest</a:t>
            </a:r>
          </a:p>
          <a:p>
            <a:endParaRPr lang="en-US" sz="2000" dirty="0" smtClean="0"/>
          </a:p>
          <a:p>
            <a:r>
              <a:rPr lang="en-US" sz="2000" dirty="0" smtClean="0"/>
              <a:t>Provide </a:t>
            </a:r>
            <a:r>
              <a:rPr lang="en-US" sz="2000" dirty="0"/>
              <a:t>a </a:t>
            </a:r>
            <a:r>
              <a:rPr lang="en-US" sz="2000" dirty="0" smtClean="0"/>
              <a:t>formal and  machine </a:t>
            </a:r>
            <a:r>
              <a:rPr lang="en-US" sz="2000" dirty="0" err="1" smtClean="0"/>
              <a:t>manipulable</a:t>
            </a:r>
            <a:r>
              <a:rPr lang="en-US" sz="2000" dirty="0" smtClean="0"/>
              <a:t> model </a:t>
            </a:r>
            <a:r>
              <a:rPr lang="en-US" sz="2000" dirty="0"/>
              <a:t>of the </a:t>
            </a:r>
            <a:r>
              <a:rPr lang="en-US" sz="2000" dirty="0" smtClean="0"/>
              <a:t>domain linking concepts through defined and scientifically meaningful relationships </a:t>
            </a:r>
          </a:p>
          <a:p>
            <a:endParaRPr lang="en-US" sz="2000" dirty="0" smtClean="0"/>
          </a:p>
          <a:p>
            <a:r>
              <a:rPr lang="en-US" sz="2000" dirty="0" smtClean="0"/>
              <a:t>Contain semantic links between concepts.</a:t>
            </a:r>
          </a:p>
          <a:p>
            <a:pPr lvl="1"/>
            <a:r>
              <a:rPr lang="en-US" sz="1800" dirty="0" err="1" smtClean="0"/>
              <a:t>eg</a:t>
            </a:r>
            <a:r>
              <a:rPr lang="en-US" sz="1600" i="1" dirty="0" smtClean="0">
                <a:latin typeface="Courier"/>
                <a:cs typeface="Courier"/>
              </a:rPr>
              <a:t>. </a:t>
            </a:r>
            <a:r>
              <a:rPr lang="en-US" sz="1800" dirty="0" err="1" smtClean="0"/>
              <a:t>is_a</a:t>
            </a:r>
            <a:r>
              <a:rPr lang="en-US" sz="1800" dirty="0" smtClean="0"/>
              <a:t>, </a:t>
            </a:r>
            <a:r>
              <a:rPr lang="en-US" sz="1800" dirty="0" err="1" smtClean="0"/>
              <a:t>part_of</a:t>
            </a:r>
            <a:r>
              <a:rPr lang="en-US" sz="1800" dirty="0" smtClean="0"/>
              <a:t>, </a:t>
            </a:r>
            <a:r>
              <a:rPr lang="en-US" sz="1800" dirty="0" err="1" smtClean="0"/>
              <a:t>descended_from</a:t>
            </a:r>
            <a:r>
              <a:rPr lang="en-US" sz="1800" dirty="0" smtClean="0"/>
              <a:t>, </a:t>
            </a:r>
            <a:r>
              <a:rPr lang="en-US" sz="1800" dirty="0" err="1" smtClean="0"/>
              <a:t>has_symptom</a:t>
            </a:r>
            <a:endParaRPr lang="en-US" sz="1800" dirty="0" smtClean="0"/>
          </a:p>
          <a:p>
            <a:pPr lvl="1"/>
            <a:endParaRPr lang="en-US" sz="1600" dirty="0" smtClean="0"/>
          </a:p>
          <a:p>
            <a:r>
              <a:rPr lang="en-US" sz="2000" dirty="0" smtClean="0"/>
              <a:t>The scientific knowledge implicit in an ontology can make the reasons for classification explicit using reasoning, and can detect errors.</a:t>
            </a:r>
          </a:p>
          <a:p>
            <a:endParaRPr lang="en-US" dirty="0"/>
          </a:p>
        </p:txBody>
      </p:sp>
    </p:spTree>
    <p:extLst>
      <p:ext uri="{BB962C8B-B14F-4D97-AF65-F5344CB8AC3E}">
        <p14:creationId xmlns:p14="http://schemas.microsoft.com/office/powerpoint/2010/main" val="601493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2331</TotalTime>
  <Words>1734</Words>
  <Application>Microsoft Macintosh PowerPoint</Application>
  <PresentationFormat>On-screen Show (4:3)</PresentationFormat>
  <Paragraphs>393</Paragraphs>
  <Slides>26</Slides>
  <Notes>4</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Ontologies in biology, biomedicine and disease genetics</vt:lpstr>
      <vt:lpstr>The problems with biological data</vt:lpstr>
      <vt:lpstr>The naming of things...</vt:lpstr>
      <vt:lpstr>The naming of things...</vt:lpstr>
      <vt:lpstr>A physiological system of Nosology.....John Mason Good 1820</vt:lpstr>
      <vt:lpstr>The problem hasn’t gone away....</vt:lpstr>
      <vt:lpstr>Classification systems</vt:lpstr>
      <vt:lpstr>Lessons</vt:lpstr>
      <vt:lpstr>Turning data into knowledge through concept relationships</vt:lpstr>
      <vt:lpstr>Detection of incorrect assertion by reasoning</vt:lpstr>
      <vt:lpstr>PowerPoint Presentation</vt:lpstr>
      <vt:lpstr>Sources of phenotype/genotype information</vt:lpstr>
      <vt:lpstr>Main ontologies for diseases and phenotypes</vt:lpstr>
      <vt:lpstr>Current anatomy ontologies </vt:lpstr>
      <vt:lpstr>Anatomy ontologies</vt:lpstr>
      <vt:lpstr>Main applications of ontologies in biomedical data</vt:lpstr>
      <vt:lpstr>Main applications of ontologies in biomedical data</vt:lpstr>
      <vt:lpstr>Phenotypes and diseases in MGI</vt:lpstr>
      <vt:lpstr>Phenotypes in IMPC</vt:lpstr>
      <vt:lpstr>Phenotypes in IMPC</vt:lpstr>
      <vt:lpstr>GWAS phenotypes traits and diseases</vt:lpstr>
      <vt:lpstr>OMIM</vt:lpstr>
      <vt:lpstr>PhenomeCentral: A Portal for Phenotypic and Genotypic Matchmaking of Patients with Rare Genetic Diseases</vt:lpstr>
      <vt:lpstr>Challenges: integrating disease and phenotype data</vt:lpstr>
      <vt:lpstr>PowerPoint Presentation</vt:lpstr>
      <vt:lpstr>Data silos </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ontologies in biology, biomedicine and disease genetics</dc:title>
  <dc:creator>Paul Schofield</dc:creator>
  <cp:lastModifiedBy>Paul Schofield</cp:lastModifiedBy>
  <cp:revision>148</cp:revision>
  <dcterms:created xsi:type="dcterms:W3CDTF">2016-08-28T10:53:11Z</dcterms:created>
  <dcterms:modified xsi:type="dcterms:W3CDTF">2016-09-04T06:03:59Z</dcterms:modified>
</cp:coreProperties>
</file>